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15" r:id="rId6"/>
    <p:sldId id="312" r:id="rId7"/>
    <p:sldId id="319" r:id="rId8"/>
    <p:sldId id="320" r:id="rId9"/>
    <p:sldId id="322" r:id="rId10"/>
    <p:sldId id="323" r:id="rId11"/>
    <p:sldId id="324" r:id="rId12"/>
    <p:sldId id="327" r:id="rId13"/>
    <p:sldId id="325" r:id="rId14"/>
    <p:sldId id="326" r:id="rId15"/>
    <p:sldId id="318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9C0B5D-4E46-44A2-B3A9-8F08BB7EAF87}" type="datetime1">
              <a:rPr lang="ru-RU" smtClean="0"/>
              <a:t>24.08.2020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A870B3-3C66-4C8B-8C1B-442085D6B2E5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5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7" name="Группа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9" name="Группа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EC3F51-DF49-434D-98C9-D1064078B321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1ED220-E1EA-4206-AD06-3D4D45DEC245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429C8F-84FB-48EE-B41A-2F7C664CF058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D81DDF-860B-474C-8FE1-751F61194B2C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742051-FCDF-4397-A6CF-C9DFE16D5235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BFFEF9-8783-431A-AD7A-571702592C26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4" name="Полилиния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5" name="Полилиния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7" name="Полилиния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1" name="Полилиния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2" name="Полилиния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C1F78-B4EB-4D52-9039-522D820AF0D5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437CE-B8E7-465B-8D2B-969C6F9258EC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44C150-AAD2-439F-BEC7-EF4511674BAA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требуется добавить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EE1284-44AD-42A0-ABD3-C841AFACF520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Стиль образца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2283F87-9C4C-4D39-A9DA-2C5823C95AAB}" type="datetime1">
              <a:rPr lang="ru-RU" noProof="0" smtClean="0"/>
              <a:t>24.08.2020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ao.kz/normativnye-dokumenty/prikazy-mon/1858-prikaz-ot-8-aprelja-2020-goda-135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7958" y="2215888"/>
            <a:ext cx="9360418" cy="2447553"/>
          </a:xfrm>
        </p:spPr>
        <p:txBody>
          <a:bodyPr rtlCol="0">
            <a:normAutofit fontScale="90000"/>
          </a:bodyPr>
          <a:lstStyle/>
          <a:p>
            <a:pPr algn="r"/>
            <a:r>
              <a:rPr lang="kk-KZ" sz="4000" dirty="0" smtClean="0">
                <a:solidFill>
                  <a:srgbClr val="7030A0"/>
                </a:solidFill>
              </a:rPr>
              <a:t>Особенности дистанционного образования в условиях дошкольной организации</a:t>
            </a:r>
            <a:br>
              <a:rPr lang="kk-KZ" sz="4000" dirty="0" smtClean="0">
                <a:solidFill>
                  <a:srgbClr val="7030A0"/>
                </a:solidFill>
              </a:rPr>
            </a:br>
            <a:r>
              <a:rPr lang="kk-KZ" sz="4000" dirty="0">
                <a:solidFill>
                  <a:srgbClr val="7030A0"/>
                </a:solidFill>
              </a:rPr>
              <a:t/>
            </a:r>
            <a:br>
              <a:rPr lang="kk-KZ" sz="4000" dirty="0">
                <a:solidFill>
                  <a:srgbClr val="7030A0"/>
                </a:solidFill>
              </a:rPr>
            </a:br>
            <a:r>
              <a:rPr lang="kk-KZ" sz="2200" dirty="0" smtClean="0">
                <a:solidFill>
                  <a:srgbClr val="7030A0"/>
                </a:solidFill>
              </a:rPr>
              <a:t>Калиаскарова Шолпан Рысбековна</a:t>
            </a:r>
            <a:endParaRPr lang="ru-RU" sz="2200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8171" y="550719"/>
            <a:ext cx="9601200" cy="1080654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ru-RU" dirty="0" smtClean="0">
                <a:solidFill>
                  <a:srgbClr val="7030A0"/>
                </a:solidFill>
              </a:rPr>
              <a:t>Управление образования города Алматы ГККП «Ясли-сад № 113»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10" y="99692"/>
            <a:ext cx="10764981" cy="690017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</a:rPr>
              <a:t>Трудности при дистанционном обучении детей в ДО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091045"/>
            <a:ext cx="10785763" cy="5538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>
                <a:solidFill>
                  <a:srgbClr val="7030A0"/>
                </a:solidFill>
              </a:rPr>
              <a:t>Необеспеченность дидактическими разработками и методическими пособиями процесса реализации дистанционно образовательных технологии.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solidFill>
                  <a:srgbClr val="7030A0"/>
                </a:solidFill>
              </a:rPr>
              <a:t>Создание материалов и дидактических игр на базе пакетов общего назначения (интернет ресурсы, социальная сеть и </a:t>
            </a:r>
            <a:r>
              <a:rPr lang="ru-RU" sz="2800" dirty="0" err="1" smtClean="0">
                <a:solidFill>
                  <a:srgbClr val="7030A0"/>
                </a:solidFill>
              </a:rPr>
              <a:t>тд</a:t>
            </a:r>
            <a:r>
              <a:rPr lang="ru-RU" sz="2800" dirty="0" smtClean="0">
                <a:solidFill>
                  <a:srgbClr val="7030A0"/>
                </a:solidFill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solidFill>
                  <a:srgbClr val="7030A0"/>
                </a:solidFill>
              </a:rPr>
              <a:t>Создание программ презентационной и анимационной графики, с целью развития у дошкольников речи, памяти, внимания, моторики.</a:t>
            </a:r>
          </a:p>
          <a:p>
            <a:pPr>
              <a:spcBef>
                <a:spcPts val="0"/>
              </a:spcBef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7030A0"/>
                </a:solidFill>
              </a:rPr>
              <a:t>У</a:t>
            </a:r>
            <a:r>
              <a:rPr lang="ru-RU" sz="2800" dirty="0" smtClean="0">
                <a:solidFill>
                  <a:srgbClr val="7030A0"/>
                </a:solidFill>
              </a:rPr>
              <a:t> педагогов нет навыки </a:t>
            </a:r>
            <a:r>
              <a:rPr lang="ru-RU" sz="2800" dirty="0">
                <a:solidFill>
                  <a:srgbClr val="7030A0"/>
                </a:solidFill>
              </a:rPr>
              <a:t>работы с </a:t>
            </a:r>
            <a:r>
              <a:rPr lang="ru-RU" sz="2800" dirty="0" smtClean="0">
                <a:solidFill>
                  <a:srgbClr val="7030A0"/>
                </a:solidFill>
              </a:rPr>
              <a:t>IT-технологиями, - </a:t>
            </a:r>
            <a:r>
              <a:rPr lang="ru-RU" sz="2800" dirty="0">
                <a:solidFill>
                  <a:srgbClr val="7030A0"/>
                </a:solidFill>
              </a:rPr>
              <a:t>наличие </a:t>
            </a:r>
            <a:r>
              <a:rPr lang="ru-RU" sz="2800" dirty="0" smtClean="0">
                <a:solidFill>
                  <a:srgbClr val="7030A0"/>
                </a:solidFill>
              </a:rPr>
              <a:t>IT-компетенций,  </a:t>
            </a:r>
            <a:r>
              <a:rPr lang="ru-RU" sz="2800" dirty="0">
                <a:solidFill>
                  <a:srgbClr val="7030A0"/>
                </a:solidFill>
              </a:rPr>
              <a:t>навыки разработки и использования цифровых образовательных ресурсов.</a:t>
            </a:r>
          </a:p>
          <a:p>
            <a:pPr algn="just">
              <a:spcBef>
                <a:spcPts val="0"/>
              </a:spcBef>
            </a:pPr>
            <a:endParaRPr lang="ru-RU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6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8593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42159" y="471780"/>
            <a:ext cx="8512629" cy="324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950"/>
              </a:lnSpc>
              <a:spcBef>
                <a:spcPts val="1125"/>
              </a:spcBef>
              <a:spcAft>
                <a:spcPts val="675"/>
              </a:spcAft>
            </a:pPr>
            <a:r>
              <a:rPr lang="ru-RU" sz="1200" dirty="0" smtClean="0"/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4955" y="795909"/>
            <a:ext cx="79490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</a:rPr>
              <a:t>Предложения:</a:t>
            </a:r>
            <a:r>
              <a:rPr lang="ru-RU" sz="2400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</a:rPr>
              <a:t> Для того, чтобы во всех учебных заведениях от дошкольного до вузов развивать новый тип образовательной деятельности в будущем, нужно нормативно урегулировать этот метод образования.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</a:rPr>
              <a:t> В педагогических ВУЗах ввести теоретический и практический курс по подготовке педагогических кадров в условиях дистанционного образования и по подготовке электронных методических пособий и учебников для дошкольных организаций.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3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1649" y="3161207"/>
            <a:ext cx="86613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Спасибо</a:t>
            </a:r>
            <a:r>
              <a:rPr lang="en-US" sz="5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за внимание!</a:t>
            </a:r>
            <a:endParaRPr lang="ru-RU" sz="5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0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56754"/>
            <a:ext cx="910481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dirty="0" smtClean="0">
                <a:solidFill>
                  <a:srgbClr val="7030A0"/>
                </a:solidFill>
              </a:rPr>
              <a:t>	До недавнего времени, дистанционное обучение имело отношение к профессиональному образованию, обучению школьников, но не обучение и воспитание детей дошкольного образования. В </a:t>
            </a:r>
            <a:r>
              <a:rPr lang="ru-RU" sz="2000" b="1" dirty="0">
                <a:solidFill>
                  <a:srgbClr val="7030A0"/>
                </a:solidFill>
              </a:rPr>
              <a:t>силу сложившихся обстоятельств дошкольные организации оказались перед необходимостью реализовать программы дистанционно. Поэтому, дистанционное обучение в ДО в настоящее время может рассматриваться как инновационная форма обучения.</a:t>
            </a:r>
          </a:p>
          <a:p>
            <a:pPr algn="just" fontAlgn="base"/>
            <a:endParaRPr lang="ru-RU" sz="2000" b="1" dirty="0">
              <a:solidFill>
                <a:srgbClr val="7030A0"/>
              </a:solidFill>
            </a:endParaRPr>
          </a:p>
          <a:p>
            <a:pPr marL="571500" indent="-571500" algn="just" fontAlgn="base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МОН </a:t>
            </a:r>
            <a:r>
              <a:rPr lang="ru-RU" sz="2000" b="1" dirty="0">
                <a:solidFill>
                  <a:srgbClr val="7030A0"/>
                </a:solidFill>
              </a:rPr>
              <a:t>РК </a:t>
            </a:r>
            <a:r>
              <a:rPr lang="ru-RU" sz="2000" b="1" dirty="0" smtClean="0">
                <a:solidFill>
                  <a:srgbClr val="7030A0"/>
                </a:solidFill>
              </a:rPr>
              <a:t>был подписа</a:t>
            </a:r>
            <a:r>
              <a:rPr lang="ru-RU" sz="2000" b="1" dirty="0" smtClean="0">
                <a:solidFill>
                  <a:srgbClr val="7030A0"/>
                </a:solidFill>
              </a:rPr>
              <a:t>н</a:t>
            </a:r>
            <a:r>
              <a:rPr lang="ru-RU" sz="2000" b="1" dirty="0">
                <a:solidFill>
                  <a:srgbClr val="7030A0"/>
                </a:solidFill>
              </a:rPr>
              <a:t> </a:t>
            </a:r>
            <a:r>
              <a:rPr lang="ru-RU" sz="2000" b="1" dirty="0">
                <a:solidFill>
                  <a:srgbClr val="7030A0"/>
                </a:solidFill>
                <a:hlinkClick r:id="rId2"/>
              </a:rPr>
              <a:t>приказ</a:t>
            </a:r>
            <a:r>
              <a:rPr lang="ru-RU" sz="2000" b="1" dirty="0">
                <a:solidFill>
                  <a:srgbClr val="7030A0"/>
                </a:solidFill>
              </a:rPr>
              <a:t> от 8 апреля 2020 года "О дополнительных мерах по обеспечению качества образования при переходе учебного процесса на дистанционные образовательные технологии на период пандемии </a:t>
            </a:r>
            <a:r>
              <a:rPr lang="ru-RU" sz="2000" b="1" dirty="0" err="1">
                <a:solidFill>
                  <a:srgbClr val="7030A0"/>
                </a:solidFill>
              </a:rPr>
              <a:t>коронавирусной</a:t>
            </a:r>
            <a:r>
              <a:rPr lang="ru-RU" sz="2000" b="1" dirty="0">
                <a:solidFill>
                  <a:srgbClr val="7030A0"/>
                </a:solidFill>
              </a:rPr>
              <a:t> инфекции COVID-19</a:t>
            </a:r>
            <a:r>
              <a:rPr lang="ru-RU" sz="2000" b="1" dirty="0" smtClean="0">
                <a:solidFill>
                  <a:srgbClr val="7030A0"/>
                </a:solidFill>
              </a:rPr>
              <a:t>». </a:t>
            </a:r>
          </a:p>
          <a:p>
            <a:pPr marL="342900" indent="-342900" algn="just" hangingPunct="0">
              <a:buFont typeface="Wingdings" panose="05000000000000000000" pitchFamily="2" charset="2"/>
              <a:buChar char="Ø"/>
            </a:pPr>
            <a:r>
              <a:rPr lang="kk-KZ" sz="2000" b="1" dirty="0">
                <a:solidFill>
                  <a:srgbClr val="7030A0"/>
                </a:solidFill>
              </a:rPr>
              <a:t>Методические рекомендации по организации воспитательно-образовательного процесса </a:t>
            </a:r>
            <a:r>
              <a:rPr lang="ru-RU" sz="2000" b="1" dirty="0">
                <a:solidFill>
                  <a:srgbClr val="7030A0"/>
                </a:solidFill>
              </a:rPr>
              <a:t> в </a:t>
            </a:r>
            <a:r>
              <a:rPr lang="kk-KZ" sz="2000" b="1" dirty="0">
                <a:solidFill>
                  <a:srgbClr val="7030A0"/>
                </a:solidFill>
              </a:rPr>
              <a:t>дошкольных организациях, в группах/</a:t>
            </a:r>
            <a:r>
              <a:rPr lang="ru-RU" sz="2000" b="1" dirty="0">
                <a:solidFill>
                  <a:srgbClr val="7030A0"/>
                </a:solidFill>
              </a:rPr>
              <a:t>классах</a:t>
            </a:r>
            <a:r>
              <a:rPr lang="kk-KZ" sz="2000" b="1" dirty="0">
                <a:solidFill>
                  <a:srgbClr val="7030A0"/>
                </a:solidFill>
              </a:rPr>
              <a:t> предшкольной подготовки </a:t>
            </a:r>
            <a:r>
              <a:rPr lang="ru-RU" sz="2000" b="1" dirty="0">
                <a:solidFill>
                  <a:srgbClr val="7030A0"/>
                </a:solidFill>
              </a:rPr>
              <a:t>в период ограничительных мер, связанных с недопущением распространения </a:t>
            </a:r>
            <a:r>
              <a:rPr lang="ru-RU" sz="2000" b="1" dirty="0" err="1">
                <a:solidFill>
                  <a:srgbClr val="7030A0"/>
                </a:solidFill>
              </a:rPr>
              <a:t>коронавирусной</a:t>
            </a:r>
            <a:r>
              <a:rPr lang="ru-RU" sz="2000" b="1" dirty="0">
                <a:solidFill>
                  <a:srgbClr val="7030A0"/>
                </a:solidFill>
              </a:rPr>
              <a:t> инфекции. </a:t>
            </a:r>
            <a:r>
              <a:rPr lang="ru-RU" sz="2000" b="1" dirty="0" smtClean="0">
                <a:solidFill>
                  <a:srgbClr val="7030A0"/>
                </a:solidFill>
              </a:rPr>
              <a:t>(</a:t>
            </a:r>
            <a:r>
              <a:rPr lang="ru-RU" sz="2000" dirty="0" smtClean="0">
                <a:solidFill>
                  <a:srgbClr val="7030A0"/>
                </a:solidFill>
              </a:rPr>
              <a:t>Приложение 1 к </a:t>
            </a:r>
            <a:r>
              <a:rPr lang="ru-RU" sz="2000" dirty="0">
                <a:solidFill>
                  <a:srgbClr val="7030A0"/>
                </a:solidFill>
              </a:rPr>
              <a:t>приказу </a:t>
            </a:r>
            <a:r>
              <a:rPr lang="ru-RU" sz="2000" dirty="0" smtClean="0">
                <a:solidFill>
                  <a:srgbClr val="7030A0"/>
                </a:solidFill>
              </a:rPr>
              <a:t>МОН Республики Казахстан от </a:t>
            </a:r>
            <a:r>
              <a:rPr lang="ru-RU" sz="2000" dirty="0">
                <a:solidFill>
                  <a:srgbClr val="7030A0"/>
                </a:solidFill>
              </a:rPr>
              <a:t>«</a:t>
            </a:r>
            <a:r>
              <a:rPr lang="en-US" sz="2000" dirty="0">
                <a:solidFill>
                  <a:srgbClr val="7030A0"/>
                </a:solidFill>
              </a:rPr>
              <a:t>13</a:t>
            </a:r>
            <a:r>
              <a:rPr lang="ru-RU" sz="2000" dirty="0">
                <a:solidFill>
                  <a:srgbClr val="7030A0"/>
                </a:solidFill>
              </a:rPr>
              <a:t>» августа 2020 года №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345</a:t>
            </a:r>
            <a:r>
              <a:rPr lang="ru-RU" sz="2000" dirty="0" smtClean="0">
                <a:solidFill>
                  <a:srgbClr val="7030A0"/>
                </a:solidFill>
              </a:rPr>
              <a:t>)</a:t>
            </a:r>
          </a:p>
          <a:p>
            <a:pPr algn="just" hangingPunct="0"/>
            <a:r>
              <a:rPr lang="ru-RU" sz="2000" dirty="0" smtClean="0">
                <a:solidFill>
                  <a:srgbClr val="7030A0"/>
                </a:solidFill>
              </a:rPr>
              <a:t> </a:t>
            </a:r>
            <a:endParaRPr lang="ru-RU" sz="2000" dirty="0"/>
          </a:p>
          <a:p>
            <a:pPr algn="just" fontAlgn="base"/>
            <a:endParaRPr lang="ru-RU" sz="2000" dirty="0">
              <a:solidFill>
                <a:srgbClr val="7030A0"/>
              </a:solidFill>
            </a:endParaRPr>
          </a:p>
          <a:p>
            <a:pPr fontAlgn="base"/>
            <a:endParaRPr lang="ru-RU" sz="2000" b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27104"/>
            <a:ext cx="9133730" cy="173682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Цель программы дистанционного обучения: </a:t>
            </a:r>
            <a:r>
              <a:rPr lang="ru-RU" sz="2800" b="1" dirty="0" smtClean="0">
                <a:solidFill>
                  <a:srgbClr val="7030A0"/>
                </a:solidFill>
              </a:rPr>
              <a:t>Оказание педагогической помощи родителям детей дошкольного возраста.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7394" y="2063931"/>
            <a:ext cx="9134856" cy="41529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Задачи программы:</a:t>
            </a:r>
            <a:r>
              <a:rPr lang="ru-RU" dirty="0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Создание благоприятных условий развития детей в соответствии с их возрастными и индивидуальными особенностями и склонностями.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 Формирование у родителей теоретических и практических педагогических знаниях о детях и их особенностях.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Обеспечение единства воспитательных, развивающих и обучающих целей и задач процесса образования детей.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Представленные по темам дистанционного обучения методические разработки, презентации помогут родителям познакомиться с особенностями развития детей; сформировать понимание проблем ребенка в интеллектуальном, речевом, физическом развитии; обучится методам воспитания и специальным навыкам взаимодействия с детьми.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0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27104"/>
            <a:ext cx="9133730" cy="59768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Организация дистанционного обучения в ДО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282" y="997527"/>
            <a:ext cx="9134856" cy="415290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Внутренний приказ об организации обучения в дистанционном формате.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 Занятия в ДО составляются с учетом интегрирования разделов образовательных областей, в </a:t>
            </a:r>
            <a:r>
              <a:rPr lang="ru-RU" sz="2400" dirty="0" err="1" smtClean="0">
                <a:solidFill>
                  <a:srgbClr val="7030A0"/>
                </a:solidFill>
              </a:rPr>
              <a:t>предшкольных</a:t>
            </a:r>
            <a:r>
              <a:rPr lang="ru-RU" sz="2400" dirty="0" smtClean="0">
                <a:solidFill>
                  <a:srgbClr val="7030A0"/>
                </a:solidFill>
              </a:rPr>
              <a:t> группах по </a:t>
            </a:r>
            <a:r>
              <a:rPr lang="ru-RU" sz="2400" dirty="0" smtClean="0">
                <a:solidFill>
                  <a:srgbClr val="7030A0"/>
                </a:solidFill>
              </a:rPr>
              <a:t>основам грамоты </a:t>
            </a:r>
            <a:r>
              <a:rPr lang="ru-RU" sz="2400" dirty="0" smtClean="0">
                <a:solidFill>
                  <a:srgbClr val="7030A0"/>
                </a:solidFill>
              </a:rPr>
              <a:t>– 2 часа, по </a:t>
            </a:r>
            <a:r>
              <a:rPr lang="ru-RU" sz="2400" dirty="0" smtClean="0">
                <a:solidFill>
                  <a:srgbClr val="7030A0"/>
                </a:solidFill>
              </a:rPr>
              <a:t>основам математики </a:t>
            </a:r>
            <a:r>
              <a:rPr lang="ru-RU" sz="2400" dirty="0" smtClean="0">
                <a:solidFill>
                  <a:srgbClr val="7030A0"/>
                </a:solidFill>
              </a:rPr>
              <a:t>– 1 час, по ознакомлению с окружающим миром – 1 час. Продолжительность занятия не более 15 минут, </a:t>
            </a:r>
            <a:r>
              <a:rPr lang="ru-RU" sz="2400" dirty="0" err="1" smtClean="0">
                <a:solidFill>
                  <a:srgbClr val="7030A0"/>
                </a:solidFill>
              </a:rPr>
              <a:t>видеоуроков</a:t>
            </a:r>
            <a:r>
              <a:rPr lang="ru-RU" sz="2400" dirty="0" smtClean="0">
                <a:solidFill>
                  <a:srgbClr val="7030A0"/>
                </a:solidFill>
              </a:rPr>
              <a:t> до 5 минут, рекомендуется 5-6 слайдов на одно занятие.  Гибкий индивидуальный график.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Консультирование родителей воспитанников. Возможность просмотреть занятия в любое время (офлайн режим).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Электронные ресурсы: </a:t>
            </a:r>
            <a:r>
              <a:rPr lang="en-US" sz="2400" dirty="0" smtClean="0">
                <a:solidFill>
                  <a:srgbClr val="7030A0"/>
                </a:solidFill>
              </a:rPr>
              <a:t>Zoom, Facebook, Instagram, </a:t>
            </a:r>
            <a:r>
              <a:rPr lang="en-US" sz="2400" dirty="0" err="1" smtClean="0">
                <a:solidFill>
                  <a:srgbClr val="7030A0"/>
                </a:solidFill>
              </a:rPr>
              <a:t>WhatsApp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Skyp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ru-RU" sz="2400" dirty="0" smtClean="0">
                <a:solidFill>
                  <a:srgbClr val="7030A0"/>
                </a:solidFill>
              </a:rPr>
              <a:t>через сайт </a:t>
            </a:r>
            <a:r>
              <a:rPr lang="en-US" sz="2400" dirty="0" smtClean="0">
                <a:solidFill>
                  <a:srgbClr val="7030A0"/>
                </a:solidFill>
              </a:rPr>
              <a:t>online.edu.kz.</a:t>
            </a:r>
            <a:endParaRPr lang="ru-RU" sz="2400" dirty="0" smtClean="0">
              <a:solidFill>
                <a:srgbClr val="7030A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7030A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0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27104"/>
            <a:ext cx="9133730" cy="5976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Санитарные правила в условиях распространения </a:t>
            </a:r>
            <a:r>
              <a:rPr lang="ru-RU" sz="2400" b="1" dirty="0" err="1" smtClean="0">
                <a:solidFill>
                  <a:srgbClr val="7030A0"/>
                </a:solidFill>
              </a:rPr>
              <a:t>короновирусной</a:t>
            </a:r>
            <a:r>
              <a:rPr lang="ru-RU" sz="2400" b="1" dirty="0" smtClean="0">
                <a:solidFill>
                  <a:srgbClr val="7030A0"/>
                </a:solidFill>
              </a:rPr>
              <a:t> инфекции </a:t>
            </a:r>
            <a:r>
              <a:rPr lang="en-US" sz="2400" b="1" dirty="0" smtClean="0">
                <a:solidFill>
                  <a:srgbClr val="7030A0"/>
                </a:solidFill>
              </a:rPr>
              <a:t>(COVID-19)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282" y="997527"/>
            <a:ext cx="9134856" cy="4152901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Наполняемость групп не более 15 детей.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 расстояние детских столов на расстоянии 1 метра.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Проветривание, </a:t>
            </a:r>
            <a:r>
              <a:rPr lang="ru-RU" sz="2400" dirty="0" err="1" smtClean="0">
                <a:solidFill>
                  <a:srgbClr val="7030A0"/>
                </a:solidFill>
              </a:rPr>
              <a:t>кварцевание</a:t>
            </a:r>
            <a:r>
              <a:rPr lang="ru-RU" sz="2400" dirty="0" smtClean="0">
                <a:solidFill>
                  <a:srgbClr val="7030A0"/>
                </a:solidFill>
              </a:rPr>
              <a:t> групп после каждого занятия.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Мытье рук и использование специальных средств после каждого занятия.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Заявление от родителей принимаются в электронном формате.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Право выбора посещения дежурных групп принадлежит родителям или законным представителям детей.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7030A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4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373" y="78910"/>
            <a:ext cx="10764981" cy="10952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Порядок организации </a:t>
            </a:r>
            <a:r>
              <a:rPr lang="kk-KZ" sz="2400" b="1" dirty="0">
                <a:solidFill>
                  <a:srgbClr val="C00000"/>
                </a:solidFill>
              </a:rPr>
              <a:t>занятий (консультаций)</a:t>
            </a:r>
            <a:r>
              <a:rPr lang="ru-RU" sz="2400" b="1" dirty="0">
                <a:solidFill>
                  <a:srgbClr val="C00000"/>
                </a:solidFill>
              </a:rPr>
              <a:t> в дистанционном </a:t>
            </a:r>
            <a:r>
              <a:rPr lang="ru-RU" sz="2400" b="1" dirty="0" smtClean="0">
                <a:solidFill>
                  <a:srgbClr val="C00000"/>
                </a:solidFill>
              </a:rPr>
              <a:t>формате. Руководители ДО должны организовать работу по: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091045"/>
            <a:ext cx="10785763" cy="553835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</a:rPr>
              <a:t>информированию всех участников </a:t>
            </a:r>
            <a:r>
              <a:rPr lang="kk-KZ" dirty="0">
                <a:solidFill>
                  <a:srgbClr val="7030A0"/>
                </a:solidFill>
              </a:rPr>
              <a:t>дистанционного обучения</a:t>
            </a:r>
            <a:r>
              <a:rPr lang="ru-RU" dirty="0">
                <a:solidFill>
                  <a:srgbClr val="7030A0"/>
                </a:solidFill>
              </a:rPr>
              <a:t> (педагоги, </a:t>
            </a:r>
            <a:r>
              <a:rPr lang="kk-KZ" dirty="0">
                <a:solidFill>
                  <a:srgbClr val="7030A0"/>
                </a:solidFill>
              </a:rPr>
              <a:t>воспитанник</a:t>
            </a:r>
            <a:r>
              <a:rPr lang="ru-RU" dirty="0">
                <a:solidFill>
                  <a:srgbClr val="7030A0"/>
                </a:solidFill>
              </a:rPr>
              <a:t>и</a:t>
            </a:r>
            <a:r>
              <a:rPr lang="kk-KZ" dirty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родители\законные представители</a:t>
            </a:r>
            <a:r>
              <a:rPr lang="kk-KZ" dirty="0">
                <a:solidFill>
                  <a:srgbClr val="7030A0"/>
                </a:solidFill>
              </a:rPr>
              <a:t> детей</a:t>
            </a:r>
            <a:r>
              <a:rPr lang="ru-RU" dirty="0">
                <a:solidFill>
                  <a:srgbClr val="7030A0"/>
                </a:solidFill>
              </a:rPr>
              <a:t>) об организации дистанционного обучения детей старших групп и </a:t>
            </a:r>
            <a:r>
              <a:rPr lang="ru-RU" dirty="0" err="1">
                <a:solidFill>
                  <a:srgbClr val="7030A0"/>
                </a:solidFill>
              </a:rPr>
              <a:t>предшкольной</a:t>
            </a:r>
            <a:r>
              <a:rPr lang="ru-RU" dirty="0">
                <a:solidFill>
                  <a:srgbClr val="7030A0"/>
                </a:solidFill>
              </a:rPr>
              <a:t> подготовки с указанием даты начала занятий</a:t>
            </a:r>
            <a:r>
              <a:rPr lang="kk-KZ" dirty="0">
                <a:solidFill>
                  <a:srgbClr val="7030A0"/>
                </a:solidFill>
              </a:rPr>
              <a:t>;</a:t>
            </a:r>
            <a:endParaRPr lang="ru-RU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формированию у </a:t>
            </a:r>
            <a:r>
              <a:rPr lang="kk-KZ" dirty="0">
                <a:solidFill>
                  <a:srgbClr val="7030A0"/>
                </a:solidFill>
              </a:rPr>
              <a:t>педагогов </a:t>
            </a:r>
            <a:r>
              <a:rPr lang="ru-RU" dirty="0" err="1">
                <a:solidFill>
                  <a:srgbClr val="7030A0"/>
                </a:solidFill>
              </a:rPr>
              <a:t>предшкольных</a:t>
            </a:r>
            <a:r>
              <a:rPr lang="ru-RU" dirty="0">
                <a:solidFill>
                  <a:srgbClr val="7030A0"/>
                </a:solidFill>
              </a:rPr>
              <a:t> групп </a:t>
            </a:r>
            <a:r>
              <a:rPr lang="ru-RU" dirty="0" smtClean="0">
                <a:solidFill>
                  <a:srgbClr val="7030A0"/>
                </a:solidFill>
              </a:rPr>
              <a:t>списков </a:t>
            </a:r>
            <a:r>
              <a:rPr lang="kk-KZ" dirty="0">
                <a:solidFill>
                  <a:srgbClr val="7030A0"/>
                </a:solidFill>
              </a:rPr>
              <a:t>доступны</a:t>
            </a:r>
            <a:r>
              <a:rPr lang="ru-RU" dirty="0">
                <a:solidFill>
                  <a:srgbClr val="7030A0"/>
                </a:solidFill>
              </a:rPr>
              <a:t>х</a:t>
            </a:r>
            <a:r>
              <a:rPr lang="kk-KZ" dirty="0">
                <a:solidFill>
                  <a:srgbClr val="7030A0"/>
                </a:solidFill>
              </a:rPr>
              <a:t> вид</a:t>
            </a:r>
            <a:r>
              <a:rPr lang="ru-RU" dirty="0" err="1">
                <a:solidFill>
                  <a:srgbClr val="7030A0"/>
                </a:solidFill>
              </a:rPr>
              <a:t>ов</a:t>
            </a:r>
            <a:r>
              <a:rPr lang="kk-KZ" dirty="0">
                <a:solidFill>
                  <a:srgbClr val="7030A0"/>
                </a:solidFill>
              </a:rPr>
              <a:t> связи, интернет-ресурсов </a:t>
            </a:r>
            <a:r>
              <a:rPr lang="ru-RU" dirty="0">
                <a:solidFill>
                  <a:srgbClr val="7030A0"/>
                </a:solidFill>
              </a:rPr>
              <a:t>в каждой семье для проведения </a:t>
            </a:r>
            <a:r>
              <a:rPr lang="ru-RU" dirty="0" err="1">
                <a:solidFill>
                  <a:srgbClr val="7030A0"/>
                </a:solidFill>
              </a:rPr>
              <a:t>дистанционого</a:t>
            </a:r>
            <a:r>
              <a:rPr lang="ru-RU" dirty="0">
                <a:solidFill>
                  <a:srgbClr val="7030A0"/>
                </a:solidFill>
              </a:rPr>
              <a:t> обучения;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dirty="0">
                <a:solidFill>
                  <a:srgbClr val="7030A0"/>
                </a:solidFill>
              </a:rPr>
              <a:t>с</a:t>
            </a:r>
            <a:r>
              <a:rPr lang="ru-RU" dirty="0">
                <a:solidFill>
                  <a:srgbClr val="7030A0"/>
                </a:solidFill>
              </a:rPr>
              <a:t>оставлению педагогами расписания дистанционных </a:t>
            </a:r>
            <a:r>
              <a:rPr lang="kk-KZ" dirty="0">
                <a:solidFill>
                  <a:srgbClr val="7030A0"/>
                </a:solidFill>
              </a:rPr>
              <a:t>интегрированных </a:t>
            </a:r>
            <a:r>
              <a:rPr lang="ru-RU" dirty="0">
                <a:solidFill>
                  <a:srgbClr val="7030A0"/>
                </a:solidFill>
              </a:rPr>
              <a:t>занятий</a:t>
            </a:r>
            <a:r>
              <a:rPr lang="kk-KZ" dirty="0">
                <a:solidFill>
                  <a:srgbClr val="7030A0"/>
                </a:solidFill>
              </a:rPr>
              <a:t> «О</a:t>
            </a:r>
            <a:r>
              <a:rPr lang="ru-RU" dirty="0">
                <a:solidFill>
                  <a:srgbClr val="7030A0"/>
                </a:solidFill>
              </a:rPr>
              <a:t>снов</a:t>
            </a:r>
            <a:r>
              <a:rPr lang="kk-KZ" dirty="0">
                <a:solidFill>
                  <a:srgbClr val="7030A0"/>
                </a:solidFill>
              </a:rPr>
              <a:t>ы</a:t>
            </a:r>
            <a:r>
              <a:rPr lang="ru-RU" dirty="0">
                <a:solidFill>
                  <a:srgbClr val="7030A0"/>
                </a:solidFill>
              </a:rPr>
              <a:t> грамоты</a:t>
            </a:r>
            <a:r>
              <a:rPr lang="kk-KZ" dirty="0">
                <a:solidFill>
                  <a:srgbClr val="7030A0"/>
                </a:solidFill>
              </a:rPr>
              <a:t>»,</a:t>
            </a:r>
            <a:r>
              <a:rPr lang="ru-RU" dirty="0">
                <a:solidFill>
                  <a:srgbClr val="7030A0"/>
                </a:solidFill>
              </a:rPr>
              <a:t> «</a:t>
            </a:r>
            <a:r>
              <a:rPr lang="kk-KZ" dirty="0">
                <a:solidFill>
                  <a:srgbClr val="7030A0"/>
                </a:solidFill>
              </a:rPr>
              <a:t>О</a:t>
            </a:r>
            <a:r>
              <a:rPr lang="ru-RU" dirty="0">
                <a:solidFill>
                  <a:srgbClr val="7030A0"/>
                </a:solidFill>
              </a:rPr>
              <a:t>снов</a:t>
            </a:r>
            <a:r>
              <a:rPr lang="kk-KZ" dirty="0">
                <a:solidFill>
                  <a:srgbClr val="7030A0"/>
                </a:solidFill>
              </a:rPr>
              <a:t>ы</a:t>
            </a:r>
            <a:r>
              <a:rPr lang="ru-RU" dirty="0">
                <a:solidFill>
                  <a:srgbClr val="7030A0"/>
                </a:solidFill>
              </a:rPr>
              <a:t> математики</a:t>
            </a:r>
            <a:r>
              <a:rPr lang="kk-KZ" dirty="0">
                <a:solidFill>
                  <a:srgbClr val="7030A0"/>
                </a:solidFill>
              </a:rPr>
              <a:t>» и «Ознакомление с окружающим миром» (одно занятие в день)</a:t>
            </a:r>
            <a:endParaRPr lang="ru-RU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разработке педагогами конспектов дистанционных занятий (</a:t>
            </a:r>
            <a:r>
              <a:rPr lang="kk-KZ" dirty="0">
                <a:solidFill>
                  <a:srgbClr val="7030A0"/>
                </a:solidFill>
              </a:rPr>
              <a:t>обучающее видео, др.)</a:t>
            </a:r>
            <a:r>
              <a:rPr lang="ru-RU" dirty="0">
                <a:solidFill>
                  <a:srgbClr val="7030A0"/>
                </a:solidFill>
              </a:rPr>
              <a:t> с широким применением демонстрационного материала, дидактических игр</a:t>
            </a:r>
            <a:r>
              <a:rPr lang="kk-KZ" dirty="0">
                <a:solidFill>
                  <a:srgbClr val="7030A0"/>
                </a:solidFill>
              </a:rPr>
              <a:t> и.т.д</a:t>
            </a:r>
            <a:r>
              <a:rPr lang="ru-RU" dirty="0">
                <a:solidFill>
                  <a:srgbClr val="7030A0"/>
                </a:solidFill>
              </a:rPr>
              <a:t>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созданию</a:t>
            </a: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dirty="0">
                <a:solidFill>
                  <a:srgbClr val="7030A0"/>
                </a:solidFill>
              </a:rPr>
              <a:t>групп (WhatsApp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Facebook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Instagram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kk-KZ" dirty="0">
                <a:solidFill>
                  <a:srgbClr val="7030A0"/>
                </a:solidFill>
              </a:rPr>
              <a:t>и.т)  </a:t>
            </a:r>
            <a:r>
              <a:rPr lang="ru-RU" dirty="0">
                <a:solidFill>
                  <a:srgbClr val="7030A0"/>
                </a:solidFill>
              </a:rPr>
              <a:t>п</a:t>
            </a:r>
            <a:r>
              <a:rPr lang="kk-KZ" dirty="0">
                <a:solidFill>
                  <a:srgbClr val="7030A0"/>
                </a:solidFill>
              </a:rPr>
              <a:t>едагог</a:t>
            </a:r>
            <a:r>
              <a:rPr lang="ru-RU" dirty="0" err="1">
                <a:solidFill>
                  <a:srgbClr val="7030A0"/>
                </a:solidFill>
              </a:rPr>
              <a:t>ами</a:t>
            </a:r>
            <a:r>
              <a:rPr lang="kk-KZ" dirty="0">
                <a:solidFill>
                  <a:srgbClr val="7030A0"/>
                </a:solidFill>
              </a:rPr>
              <a:t>  старших групп, </a:t>
            </a:r>
            <a:r>
              <a:rPr lang="ru-RU" dirty="0" err="1">
                <a:solidFill>
                  <a:srgbClr val="7030A0"/>
                </a:solidFill>
              </a:rPr>
              <a:t>предшкольной</a:t>
            </a:r>
            <a:r>
              <a:rPr lang="ru-RU" dirty="0">
                <a:solidFill>
                  <a:srgbClr val="7030A0"/>
                </a:solidFill>
              </a:rPr>
              <a:t> подготовки, </a:t>
            </a:r>
            <a:r>
              <a:rPr lang="kk-KZ" dirty="0">
                <a:solidFill>
                  <a:srgbClr val="7030A0"/>
                </a:solidFill>
              </a:rPr>
              <a:t>где </a:t>
            </a:r>
            <a:r>
              <a:rPr lang="ru-RU" dirty="0">
                <a:solidFill>
                  <a:srgbClr val="7030A0"/>
                </a:solidFill>
              </a:rPr>
              <a:t>будут </a:t>
            </a:r>
            <a:r>
              <a:rPr lang="kk-KZ" dirty="0">
                <a:solidFill>
                  <a:srgbClr val="7030A0"/>
                </a:solidFill>
              </a:rPr>
              <a:t>разме</a:t>
            </a:r>
            <a:r>
              <a:rPr lang="ru-RU" dirty="0" err="1">
                <a:solidFill>
                  <a:srgbClr val="7030A0"/>
                </a:solidFill>
              </a:rPr>
              <a:t>щены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видеозанятия</a:t>
            </a:r>
            <a:r>
              <a:rPr lang="kk-KZ" dirty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мультфильм</a:t>
            </a:r>
            <a:r>
              <a:rPr lang="kk-KZ" dirty="0">
                <a:solidFill>
                  <a:srgbClr val="7030A0"/>
                </a:solidFill>
              </a:rPr>
              <a:t>ы</a:t>
            </a:r>
            <a:r>
              <a:rPr lang="ru-RU" dirty="0">
                <a:solidFill>
                  <a:srgbClr val="7030A0"/>
                </a:solidFill>
              </a:rPr>
              <a:t>, аудио-сказ</a:t>
            </a:r>
            <a:r>
              <a:rPr lang="kk-KZ" dirty="0">
                <a:solidFill>
                  <a:srgbClr val="7030A0"/>
                </a:solidFill>
              </a:rPr>
              <a:t>ки и др.</a:t>
            </a:r>
            <a:r>
              <a:rPr lang="ru-RU" dirty="0">
                <a:solidFill>
                  <a:srgbClr val="7030A0"/>
                </a:solidFill>
              </a:rPr>
              <a:t> с учетом возрастных групп;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обеспечению </a:t>
            </a:r>
            <a:r>
              <a:rPr lang="kk-KZ" dirty="0">
                <a:solidFill>
                  <a:srgbClr val="7030A0"/>
                </a:solidFill>
              </a:rPr>
              <a:t>взаимодействия с родителями </a:t>
            </a:r>
            <a:r>
              <a:rPr lang="ru-RU" dirty="0">
                <a:solidFill>
                  <a:srgbClr val="7030A0"/>
                </a:solidFill>
              </a:rPr>
              <a:t>через обратную связь, чтобы родители уточняли все вопросы по ходу занятия, о восприятии занятий ребенком и т.д. </a:t>
            </a: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7030A0"/>
                </a:solidFill>
              </a:rPr>
              <a:t>утвер</a:t>
            </a:r>
            <a:r>
              <a:rPr lang="kk-KZ" dirty="0">
                <a:solidFill>
                  <a:srgbClr val="7030A0"/>
                </a:solidFill>
              </a:rPr>
              <a:t>ждению</a:t>
            </a:r>
            <a:r>
              <a:rPr lang="ru-RU" dirty="0">
                <a:solidFill>
                  <a:srgbClr val="7030A0"/>
                </a:solidFill>
              </a:rPr>
              <a:t> контингента групп, классов, составлению расписания, графика работы, режима дня;</a:t>
            </a: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7030A0"/>
                </a:solidFill>
              </a:rPr>
              <a:t>перераспреде</a:t>
            </a:r>
            <a:r>
              <a:rPr lang="kk-KZ" dirty="0">
                <a:solidFill>
                  <a:srgbClr val="7030A0"/>
                </a:solidFill>
              </a:rPr>
              <a:t>лению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трудовы</a:t>
            </a:r>
            <a:r>
              <a:rPr lang="kk-KZ" dirty="0">
                <a:solidFill>
                  <a:srgbClr val="7030A0"/>
                </a:solidFill>
              </a:rPr>
              <a:t>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функци</a:t>
            </a:r>
            <a:r>
              <a:rPr lang="kk-KZ" dirty="0">
                <a:solidFill>
                  <a:srgbClr val="7030A0"/>
                </a:solidFill>
              </a:rPr>
              <a:t>й</a:t>
            </a:r>
            <a:r>
              <a:rPr lang="ru-RU" dirty="0">
                <a:solidFill>
                  <a:srgbClr val="7030A0"/>
                </a:solidFill>
              </a:rPr>
              <a:t> работников по обеспечению образовательного процесса в дистанционном формате (по необходимости) согласно трудового законодательства; </a:t>
            </a: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7030A0"/>
                </a:solidFill>
              </a:rPr>
              <a:t>определ</a:t>
            </a:r>
            <a:r>
              <a:rPr lang="kk-KZ" dirty="0">
                <a:solidFill>
                  <a:srgbClr val="7030A0"/>
                </a:solidFill>
              </a:rPr>
              <a:t>и</a:t>
            </a:r>
            <a:r>
              <a:rPr lang="ru-RU" dirty="0">
                <a:solidFill>
                  <a:srgbClr val="7030A0"/>
                </a:solidFill>
              </a:rPr>
              <a:t>т</a:t>
            </a:r>
            <a:r>
              <a:rPr lang="kk-KZ" dirty="0">
                <a:solidFill>
                  <a:srgbClr val="7030A0"/>
                </a:solidFill>
              </a:rPr>
              <a:t>ь</a:t>
            </a:r>
            <a:r>
              <a:rPr lang="ru-RU" dirty="0">
                <a:solidFill>
                  <a:srgbClr val="7030A0"/>
                </a:solidFill>
              </a:rPr>
              <a:t> трудовые функции работников, обеспечивающих жизнедеятельность и функционирование дошкольной организации в дистанционном формате (административный, технический персонал) согласно трудового законодательства</a:t>
            </a:r>
            <a:r>
              <a:rPr lang="kk-KZ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7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10" y="99692"/>
            <a:ext cx="10764981" cy="69001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Методисты: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091045"/>
            <a:ext cx="10785763" cy="553835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dirty="0">
                <a:solidFill>
                  <a:srgbClr val="7030A0"/>
                </a:solidFill>
              </a:rPr>
              <a:t>о</a:t>
            </a:r>
            <a:r>
              <a:rPr lang="ru-RU" dirty="0" err="1">
                <a:solidFill>
                  <a:srgbClr val="7030A0"/>
                </a:solidFill>
              </a:rPr>
              <a:t>рганиз</a:t>
            </a:r>
            <a:r>
              <a:rPr lang="kk-KZ" dirty="0">
                <a:solidFill>
                  <a:srgbClr val="7030A0"/>
                </a:solidFill>
              </a:rPr>
              <a:t>овывают</a:t>
            </a:r>
            <a:r>
              <a:rPr lang="ru-RU" dirty="0">
                <a:solidFill>
                  <a:srgbClr val="7030A0"/>
                </a:solidFill>
              </a:rPr>
              <a:t> дистанционное обучение, направленное на освоение детьми </a:t>
            </a:r>
            <a:r>
              <a:rPr lang="ru-RU" dirty="0" err="1">
                <a:solidFill>
                  <a:srgbClr val="7030A0"/>
                </a:solidFill>
              </a:rPr>
              <a:t>предшкольного</a:t>
            </a:r>
            <a:r>
              <a:rPr lang="ru-RU" dirty="0">
                <a:solidFill>
                  <a:srgbClr val="7030A0"/>
                </a:solidFill>
              </a:rPr>
              <a:t> возраста Типовой учебной программы дошкольного воспитания  и обучения;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обеспечи</a:t>
            </a:r>
            <a:r>
              <a:rPr lang="kk-KZ" dirty="0">
                <a:solidFill>
                  <a:srgbClr val="7030A0"/>
                </a:solidFill>
              </a:rPr>
              <a:t>вают</a:t>
            </a:r>
            <a:r>
              <a:rPr lang="ru-RU" dirty="0">
                <a:solidFill>
                  <a:srgbClr val="7030A0"/>
                </a:solidFill>
              </a:rPr>
              <a:t> совместно с педагогами дистанционное обучение детей старших групп, </a:t>
            </a:r>
            <a:r>
              <a:rPr lang="ru-RU" dirty="0" err="1">
                <a:solidFill>
                  <a:srgbClr val="7030A0"/>
                </a:solidFill>
              </a:rPr>
              <a:t>предшкольного</a:t>
            </a:r>
            <a:r>
              <a:rPr lang="ru-RU" dirty="0">
                <a:solidFill>
                  <a:srgbClr val="7030A0"/>
                </a:solidFill>
              </a:rPr>
              <a:t> возраста;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способств</a:t>
            </a:r>
            <a:r>
              <a:rPr lang="kk-KZ" dirty="0">
                <a:solidFill>
                  <a:srgbClr val="7030A0"/>
                </a:solidFill>
              </a:rPr>
              <a:t>ую</a:t>
            </a:r>
            <a:r>
              <a:rPr lang="ru-RU" dirty="0">
                <a:solidFill>
                  <a:srgbClr val="7030A0"/>
                </a:solidFill>
              </a:rPr>
              <a:t>т активной информированности всех участников </a:t>
            </a:r>
            <a:r>
              <a:rPr lang="kk-KZ" dirty="0">
                <a:solidFill>
                  <a:srgbClr val="7030A0"/>
                </a:solidFill>
              </a:rPr>
              <a:t>дистанционного обучения</a:t>
            </a:r>
            <a:r>
              <a:rPr lang="ru-RU" dirty="0">
                <a:solidFill>
                  <a:srgbClr val="7030A0"/>
                </a:solidFill>
              </a:rPr>
              <a:t> (педагогов, обучающихся,</a:t>
            </a:r>
            <a:r>
              <a:rPr lang="kk-KZ" dirty="0">
                <a:solidFill>
                  <a:srgbClr val="7030A0"/>
                </a:solidFill>
              </a:rPr>
              <a:t> воспитанников,</a:t>
            </a:r>
            <a:r>
              <a:rPr lang="ru-RU" dirty="0">
                <a:solidFill>
                  <a:srgbClr val="7030A0"/>
                </a:solidFill>
              </a:rPr>
              <a:t> родителей\законных представителей</a:t>
            </a:r>
            <a:r>
              <a:rPr lang="kk-KZ" dirty="0">
                <a:solidFill>
                  <a:srgbClr val="7030A0"/>
                </a:solidFill>
              </a:rPr>
              <a:t> детей</a:t>
            </a:r>
            <a:r>
              <a:rPr lang="ru-RU" dirty="0">
                <a:solidFill>
                  <a:srgbClr val="7030A0"/>
                </a:solidFill>
              </a:rPr>
              <a:t>) об организации работы;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провод</a:t>
            </a:r>
            <a:r>
              <a:rPr lang="kk-KZ" dirty="0">
                <a:solidFill>
                  <a:srgbClr val="7030A0"/>
                </a:solidFill>
              </a:rPr>
              <a:t>я</a:t>
            </a:r>
            <a:r>
              <a:rPr lang="ru-RU" dirty="0">
                <a:solidFill>
                  <a:srgbClr val="7030A0"/>
                </a:solidFill>
              </a:rPr>
              <a:t>т по необходимости </a:t>
            </a:r>
            <a:r>
              <a:rPr lang="ru-RU" dirty="0" err="1">
                <a:solidFill>
                  <a:srgbClr val="7030A0"/>
                </a:solidFill>
              </a:rPr>
              <a:t>видеообсуждение</a:t>
            </a:r>
            <a:r>
              <a:rPr lang="ru-RU" dirty="0">
                <a:solidFill>
                  <a:srgbClr val="7030A0"/>
                </a:solidFill>
              </a:rPr>
              <a:t> с педагогами по результатам дистанционного обучения детей;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заполняют </a:t>
            </a:r>
            <a:r>
              <a:rPr lang="ru-RU" dirty="0">
                <a:solidFill>
                  <a:srgbClr val="7030A0"/>
                </a:solidFill>
              </a:rPr>
              <a:t>базу сведений НОБД информацией о движении воспитанников, о качественном составе педагогов, о материальной базе, о техническом персонале  и др.;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составляют </a:t>
            </a:r>
            <a:r>
              <a:rPr lang="ru-RU" dirty="0">
                <a:solidFill>
                  <a:srgbClr val="7030A0"/>
                </a:solidFill>
              </a:rPr>
              <a:t>расписание занятий;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организуют </a:t>
            </a:r>
            <a:r>
              <a:rPr lang="ru-RU" dirty="0">
                <a:solidFill>
                  <a:srgbClr val="7030A0"/>
                </a:solidFill>
              </a:rPr>
              <a:t>деятельность педагогов.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осуществляют </a:t>
            </a:r>
            <a:r>
              <a:rPr lang="kk-KZ" dirty="0">
                <a:solidFill>
                  <a:srgbClr val="7030A0"/>
                </a:solidFill>
              </a:rPr>
              <a:t>индивидуальное консультирование  родителей воспитанников групп (младший и дошкольный возраст);</a:t>
            </a:r>
            <a:endParaRPr lang="ru-RU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информируют </a:t>
            </a:r>
            <a:r>
              <a:rPr lang="ru-RU" dirty="0">
                <a:solidFill>
                  <a:srgbClr val="7030A0"/>
                </a:solidFill>
              </a:rPr>
              <a:t>родителей воспитанников (законных представителей): об образовательной платформе, которой пользуется организация образования, о расписании занятий</a:t>
            </a:r>
            <a:r>
              <a:rPr lang="kk-KZ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1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10" y="99692"/>
            <a:ext cx="10764981" cy="690017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</a:rPr>
              <a:t>Педагоги: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091045"/>
            <a:ext cx="10785763" cy="55383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</a:rPr>
              <a:t>с учетом результатов дистанционного обучения проводят </a:t>
            </a:r>
            <a:r>
              <a:rPr lang="kk-KZ" dirty="0">
                <a:solidFill>
                  <a:srgbClr val="7030A0"/>
                </a:solidFill>
              </a:rPr>
              <a:t>корректи</a:t>
            </a:r>
            <a:r>
              <a:rPr lang="ru-RU" dirty="0" err="1">
                <a:solidFill>
                  <a:srgbClr val="7030A0"/>
                </a:solidFill>
              </a:rPr>
              <a:t>ровку</a:t>
            </a:r>
            <a:r>
              <a:rPr lang="ru-RU" dirty="0">
                <a:solidFill>
                  <a:srgbClr val="7030A0"/>
                </a:solidFill>
              </a:rPr>
              <a:t> конспектов </a:t>
            </a:r>
            <a:r>
              <a:rPr lang="ru-RU" dirty="0" smtClean="0">
                <a:solidFill>
                  <a:srgbClr val="7030A0"/>
                </a:solidFill>
              </a:rPr>
              <a:t>занятий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проводят дистанционные занятия в соответствии с утвержденным графиком обучения;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прводят</a:t>
            </a:r>
            <a:r>
              <a:rPr lang="ru-RU" dirty="0">
                <a:solidFill>
                  <a:srgbClr val="7030A0"/>
                </a:solidFill>
              </a:rPr>
              <a:t> индивидуальные консультации для родителей </a:t>
            </a:r>
            <a:r>
              <a:rPr lang="kk-KZ" dirty="0">
                <a:solidFill>
                  <a:srgbClr val="7030A0"/>
                </a:solidFill>
              </a:rPr>
              <a:t>и воспитанников групп (младший и дошкольный возраст</a:t>
            </a:r>
            <a:r>
              <a:rPr lang="ru-RU" dirty="0">
                <a:solidFill>
                  <a:srgbClr val="7030A0"/>
                </a:solidFill>
              </a:rPr>
              <a:t> в том числе для детей с особыми образовательными потребностями</a:t>
            </a:r>
            <a:r>
              <a:rPr lang="kk-KZ" dirty="0">
                <a:solidFill>
                  <a:srgbClr val="7030A0"/>
                </a:solidFill>
              </a:rPr>
              <a:t>)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обеспечивают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обратную связь со всеми участниками дистанционного обучения</a:t>
            </a:r>
            <a:r>
              <a:rPr lang="kk-KZ" dirty="0" smtClean="0">
                <a:solidFill>
                  <a:srgbClr val="7030A0"/>
                </a:solidFill>
              </a:rPr>
              <a:t>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Воспитателю необходимо заранее подготовить родителей воспитанников к занятию в режиме </a:t>
            </a:r>
            <a:r>
              <a:rPr lang="ru-RU" dirty="0" err="1">
                <a:solidFill>
                  <a:srgbClr val="C00000"/>
                </a:solidFill>
              </a:rPr>
              <a:t>стриминга</a:t>
            </a:r>
            <a:r>
              <a:rPr lang="ru-RU" dirty="0">
                <a:solidFill>
                  <a:srgbClr val="C00000"/>
                </a:solidFill>
              </a:rPr>
              <a:t> (по необходимости), предоставив им памятку с алгоритмом действий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>
                <a:solidFill>
                  <a:srgbClr val="C00000"/>
                </a:solidFill>
              </a:rPr>
              <a:t>занятия: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скачать на свое устройство доступное приложение;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проверить работу инструментов приложения (микрофон, видео, демонстрация экрана и др.);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использовать для регистрации свои фамилию и имя, возрастную группу/класс;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перед занятием за 10-15 мин проверить подключение к платформе;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Во время занятий: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обеспечить отсутствие посторонних звуков;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следить за режимом микрофона (включать только по необходимости);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следить за режимом видео;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соблюдать нормы этического поведения;</a:t>
            </a:r>
            <a:endParaRPr lang="ru-RU" b="1" i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правильно использовать инструменты платформы (при необходимости: написать сообщение педагогу (родителю), включить видео/аудио или презентацию.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2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10" y="99692"/>
            <a:ext cx="10764981" cy="690017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</a:rPr>
              <a:t>Педагоги: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091045"/>
            <a:ext cx="10785763" cy="55383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</a:rPr>
              <a:t>с учетом результатов дистанционного обучения проводят </a:t>
            </a:r>
            <a:r>
              <a:rPr lang="kk-KZ" dirty="0">
                <a:solidFill>
                  <a:srgbClr val="7030A0"/>
                </a:solidFill>
              </a:rPr>
              <a:t>корректи</a:t>
            </a:r>
            <a:r>
              <a:rPr lang="ru-RU" dirty="0" err="1">
                <a:solidFill>
                  <a:srgbClr val="7030A0"/>
                </a:solidFill>
              </a:rPr>
              <a:t>ровку</a:t>
            </a:r>
            <a:r>
              <a:rPr lang="ru-RU" dirty="0">
                <a:solidFill>
                  <a:srgbClr val="7030A0"/>
                </a:solidFill>
              </a:rPr>
              <a:t> конспектов </a:t>
            </a:r>
            <a:r>
              <a:rPr lang="ru-RU" dirty="0" smtClean="0">
                <a:solidFill>
                  <a:srgbClr val="7030A0"/>
                </a:solidFill>
              </a:rPr>
              <a:t>занятий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проводят дистанционные занятия в соответствии с утвержденным графиком обучения;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прводят</a:t>
            </a:r>
            <a:r>
              <a:rPr lang="ru-RU" dirty="0">
                <a:solidFill>
                  <a:srgbClr val="7030A0"/>
                </a:solidFill>
              </a:rPr>
              <a:t> индивидуальные консультации для родителей </a:t>
            </a:r>
            <a:r>
              <a:rPr lang="kk-KZ" dirty="0">
                <a:solidFill>
                  <a:srgbClr val="7030A0"/>
                </a:solidFill>
              </a:rPr>
              <a:t>и воспитанников групп (младший и дошкольный возраст</a:t>
            </a:r>
            <a:r>
              <a:rPr lang="ru-RU" dirty="0">
                <a:solidFill>
                  <a:srgbClr val="7030A0"/>
                </a:solidFill>
              </a:rPr>
              <a:t> в том числе для детей с особыми образовательными потребностями</a:t>
            </a:r>
            <a:r>
              <a:rPr lang="kk-KZ" dirty="0">
                <a:solidFill>
                  <a:srgbClr val="7030A0"/>
                </a:solidFill>
              </a:rPr>
              <a:t>)</a:t>
            </a:r>
            <a:r>
              <a:rPr lang="ru-RU" dirty="0">
                <a:solidFill>
                  <a:srgbClr val="7030A0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kk-KZ" dirty="0" smtClean="0">
                <a:solidFill>
                  <a:srgbClr val="7030A0"/>
                </a:solidFill>
              </a:rPr>
              <a:t>обеспечивают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обратную связь со всеми участниками дистанционного обучения</a:t>
            </a:r>
            <a:r>
              <a:rPr lang="kk-KZ" dirty="0" smtClean="0">
                <a:solidFill>
                  <a:srgbClr val="7030A0"/>
                </a:solidFill>
              </a:rPr>
              <a:t>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Воспитателю необходимо заранее подготовить родителей воспитанников к занятию в режиме </a:t>
            </a:r>
            <a:r>
              <a:rPr lang="ru-RU" dirty="0" err="1">
                <a:solidFill>
                  <a:srgbClr val="C00000"/>
                </a:solidFill>
              </a:rPr>
              <a:t>стриминга</a:t>
            </a:r>
            <a:r>
              <a:rPr lang="ru-RU" dirty="0">
                <a:solidFill>
                  <a:srgbClr val="C00000"/>
                </a:solidFill>
              </a:rPr>
              <a:t> (по необходимости), предоставив им памятку с алгоритмом действий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>
                <a:solidFill>
                  <a:srgbClr val="C00000"/>
                </a:solidFill>
              </a:rPr>
              <a:t>занятия: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скачать на свое устройство доступное приложение;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проверить работу инструментов приложения (микрофон, видео, демонстрация экрана и др.);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использовать для регистрации свои фамилию и имя, возрастную группу/класс;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перед занятием за 10-15 мин проверить подключение к платформе;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Во время занятий: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обеспечить отсутствие посторонних звуков;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следить за режимом микрофона (включать только по необходимости);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следить за режимом видео;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соблюдать нормы этического поведения;</a:t>
            </a:r>
            <a:endParaRPr lang="ru-RU" b="1" i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правильно использовать инструменты платформы (при необходимости: написать сообщение педагогу (родителю), включить видео/аудио или презентацию.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6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зад в школу (16x9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МО Развитие связной речи" id="{7267558C-E7CC-4DEE-9B6C-F7350736A198}" vid="{0C5E4122-EB45-4A16-94AD-F627065657F2}"/>
    </a:ext>
  </a:extLst>
</a:theme>
</file>

<file path=ppt/theme/theme2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http://purl.org/dc/elements/1.1/"/>
    <ds:schemaRef ds:uri="http://schemas.microsoft.com/office/2006/metadata/properties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КМО Развитие связной речи</Template>
  <TotalTime>221</TotalTime>
  <Words>1192</Words>
  <Application>Microsoft Office PowerPoint</Application>
  <PresentationFormat>Широкоэкранный</PresentationFormat>
  <Paragraphs>90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Georgia</vt:lpstr>
      <vt:lpstr>Times New Roman</vt:lpstr>
      <vt:lpstr>Wingdings</vt:lpstr>
      <vt:lpstr>Назад в школу (16x9)</vt:lpstr>
      <vt:lpstr>Особенности дистанционного образования в условиях дошкольной организации  Калиаскарова Шолпан Рысбековна</vt:lpstr>
      <vt:lpstr>Презентация PowerPoint</vt:lpstr>
      <vt:lpstr>Цель программы дистанционного обучения: Оказание педагогической помощи родителям детей дошкольного возраста.</vt:lpstr>
      <vt:lpstr>Организация дистанционного обучения в ДО</vt:lpstr>
      <vt:lpstr>Санитарные правила в условиях распространения короновирусной инфекции (COVID-19)</vt:lpstr>
      <vt:lpstr>Порядок организации занятий (консультаций) в дистанционном формате. Руководители ДО должны организовать работу по: </vt:lpstr>
      <vt:lpstr>Методисты:</vt:lpstr>
      <vt:lpstr>Педагоги:</vt:lpstr>
      <vt:lpstr>Педагоги:</vt:lpstr>
      <vt:lpstr>Трудности при дистанционном обучении детей в ДО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дошкольников навыки связной речи</dc:title>
  <dc:creator>Komp</dc:creator>
  <cp:lastModifiedBy>Komp</cp:lastModifiedBy>
  <cp:revision>26</cp:revision>
  <dcterms:created xsi:type="dcterms:W3CDTF">2020-04-14T09:50:04Z</dcterms:created>
  <dcterms:modified xsi:type="dcterms:W3CDTF">2020-08-24T07:04:18Z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