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3" r:id="rId3"/>
    <p:sldId id="257" r:id="rId4"/>
    <p:sldId id="259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4" r:id="rId13"/>
    <p:sldId id="275" r:id="rId14"/>
    <p:sldId id="272" r:id="rId15"/>
    <p:sldId id="277" r:id="rId16"/>
    <p:sldId id="276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FC1A8-21C0-4C24-91F0-943EBB133604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B5C73-7BEA-4954-9E5B-5CD56F615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214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B5C73-7BEA-4954-9E5B-5CD56F615D6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768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5EBD-47DB-4072-AFA1-0434FB495942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118E-D7F7-4ED0-937C-7B23BBCBB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66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5EBD-47DB-4072-AFA1-0434FB495942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118E-D7F7-4ED0-937C-7B23BBCBB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94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5EBD-47DB-4072-AFA1-0434FB495942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118E-D7F7-4ED0-937C-7B23BBCBB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310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5EBD-47DB-4072-AFA1-0434FB495942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118E-D7F7-4ED0-937C-7B23BBCBB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5EBD-47DB-4072-AFA1-0434FB495942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118E-D7F7-4ED0-937C-7B23BBCBB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72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5EBD-47DB-4072-AFA1-0434FB495942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118E-D7F7-4ED0-937C-7B23BBCBB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71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5EBD-47DB-4072-AFA1-0434FB495942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118E-D7F7-4ED0-937C-7B23BBCBB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704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5EBD-47DB-4072-AFA1-0434FB495942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118E-D7F7-4ED0-937C-7B23BBCBB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799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5EBD-47DB-4072-AFA1-0434FB495942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118E-D7F7-4ED0-937C-7B23BBCBB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1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5EBD-47DB-4072-AFA1-0434FB495942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118E-D7F7-4ED0-937C-7B23BBCBB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34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5EBD-47DB-4072-AFA1-0434FB495942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118E-D7F7-4ED0-937C-7B23BBCBB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425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45EBD-47DB-4072-AFA1-0434FB495942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2118E-D7F7-4ED0-937C-7B23BBCBB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11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dilet.zan.kz/rus/docs/V1800017669#z10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adilet.zan.kz/rus/docs/V1800017669#z111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rc-dd.kz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dilet.zan.kz/rus/docs/V1800017669#z3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dilet.zan.kz/rus/docs/V1800017669#z5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dilet.zan.kz/rus/docs/V1800017669#z5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adilet.zan.kz/rus/docs/V1800017669#z68" TargetMode="External"/><Relationship Id="rId7" Type="http://schemas.openxmlformats.org/officeDocument/2006/relationships/hyperlink" Target="http://adilet.zan.kz/rus/docs/V1800017669#z10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dilet.zan.kz/rus/docs/V1800017669#z93" TargetMode="External"/><Relationship Id="rId5" Type="http://schemas.openxmlformats.org/officeDocument/2006/relationships/hyperlink" Target="http://adilet.zan.kz/rus/docs/V1800017669#z86" TargetMode="External"/><Relationship Id="rId4" Type="http://schemas.openxmlformats.org/officeDocument/2006/relationships/hyperlink" Target="http://adilet.zan.kz/rus/docs/V1800017669#z75" TargetMode="External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dilet.zan.kz/rus/docs/V1800017669#z8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://adilet.zan.kz/rus/docs/V1800017669#z85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4989" y="1550943"/>
            <a:ext cx="9602804" cy="23876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Подготовка специалистов с соответствии с изменениями нормативно-правового акта в дошкольном образовании</a:t>
            </a:r>
            <a:endParaRPr lang="ru-RU" sz="4000" dirty="0">
              <a:ln w="12700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0" y="4332285"/>
            <a:ext cx="9144000" cy="1239471"/>
          </a:xfrm>
        </p:spPr>
        <p:txBody>
          <a:bodyPr/>
          <a:lstStyle/>
          <a:p>
            <a:pPr algn="r">
              <a:lnSpc>
                <a:spcPct val="115000"/>
              </a:lnSpc>
              <a:defRPr/>
            </a:pPr>
            <a:r>
              <a:rPr lang="ru-RU" b="1" i="1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Масакбаева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Л.Т., </a:t>
            </a:r>
          </a:p>
          <a:p>
            <a:pPr algn="r">
              <a:lnSpc>
                <a:spcPct val="115000"/>
              </a:lnSpc>
              <a:defRPr/>
            </a:pPr>
            <a:r>
              <a:rPr lang="ru-RU" altLang="ru-RU" b="1" i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руководитель дошкольного отдела </a:t>
            </a:r>
            <a:r>
              <a:rPr lang="ru-RU" altLang="ru-RU" b="1" i="1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ГНМЦНТО</a:t>
            </a:r>
            <a:endParaRPr lang="ru-RU" altLang="ru-RU" b="1" i="1" dirty="0">
              <a:solidFill>
                <a:schemeClr val="accent6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Прямоугольник 14"/>
          <p:cNvSpPr>
            <a:spLocks noChangeArrowheads="1"/>
          </p:cNvSpPr>
          <p:nvPr/>
        </p:nvSpPr>
        <p:spPr bwMode="auto">
          <a:xfrm>
            <a:off x="4522991" y="6359241"/>
            <a:ext cx="25939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1" tIns="45701" rIns="91401" bIns="45701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г. </a:t>
            </a:r>
            <a:r>
              <a:rPr lang="ru-RU" altLang="ru-RU" sz="1600" b="1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Алматы, </a:t>
            </a:r>
            <a:r>
              <a:rPr lang="ru-RU" altLang="ru-RU" sz="16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2020 год</a:t>
            </a:r>
          </a:p>
        </p:txBody>
      </p:sp>
    </p:spTree>
    <p:extLst>
      <p:ext uri="{BB962C8B-B14F-4D97-AF65-F5344CB8AC3E}">
        <p14:creationId xmlns:p14="http://schemas.microsoft.com/office/powerpoint/2010/main" val="406790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452880"/>
            <a:ext cx="12192000" cy="540512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2527" y="166178"/>
            <a:ext cx="5916283" cy="5501377"/>
          </a:xfrm>
          <a:ln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marL="0" indent="0" algn="just" fontAlgn="base">
              <a:spcBef>
                <a:spcPts val="0"/>
              </a:spcBef>
              <a:buNone/>
            </a:pPr>
            <a:r>
              <a:rPr lang="ru-RU" sz="11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13. Образовательная область "Социум".</a:t>
            </a:r>
          </a:p>
          <a:p>
            <a:pPr marL="0" indent="0" algn="just" fontAlgn="base">
              <a:spcBef>
                <a:spcPts val="0"/>
              </a:spcBef>
              <a:buNone/>
            </a:pPr>
            <a:r>
              <a:rPr lang="ru-R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Целью образовательной области "Социум" является позитивная социализация воспитанников раннего и дошкольного возраста, приобщение их к социокультурным нормам, традициям семьи, общества и государства, </a:t>
            </a:r>
            <a:r>
              <a:rPr lang="ru-RU" sz="11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формирование духовно-нравственных ценностей.</a:t>
            </a:r>
          </a:p>
          <a:p>
            <a:pPr marL="0" indent="0" algn="just" fontAlgn="base">
              <a:spcBef>
                <a:spcPts val="0"/>
              </a:spcBef>
              <a:buNone/>
            </a:pPr>
            <a:r>
              <a:rPr lang="ru-R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Образовательная область "Социум" включает в себя приобретение социальных навыков и навыков самообучения; усвоение нравственных норм поведения в обществе, а также общечеловеческих ценностей; умение ребенка общаться со сверстниками и взрослыми; воспитание самостоятельности; формирование уважительного отношения к окружающим людям, чувства принадлежности к своей семье, эмоциональной отзывчивости, сопереживания; знание и уважение истории и культуры казахского народа, а также других народов, расширение представлений о родной земле; формирование интереса к различным видам труда и людям разных профессий.</a:t>
            </a:r>
          </a:p>
          <a:p>
            <a:pPr marL="0" indent="0" algn="just" fontAlgn="base">
              <a:spcBef>
                <a:spcPts val="0"/>
              </a:spcBef>
              <a:buNone/>
            </a:pPr>
            <a:r>
              <a:rPr lang="ru-R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Формирование у воспитанников раннего возраста социальных навыков и навыков самообучения в семье и дошкольных организациях направлены на охрану жизни и укрепление здоровья, развитие социально-бытовых и социально-коммуникативных умений и навыков: культурно-гигиенических умений и навыков, правил поведения, приобщение их к дисциплине и режиму дня, развитие когнитивных функций (умение видеть трудности, возникшие перед ним; заметить изменения настроения, эмоционального состояния); воспитание этических норм, являющихся основой построения межличностных отношений, создание в семье и дошкольных организациях атмосферы доброты, внимания, заботы и взаимопомощи, комфортную социализацию личности, накопление опыта эмоционально-нравственных отношений, обеспечение преемственности традиций в воспитании в различных видах детской деятельности, </a:t>
            </a:r>
            <a:r>
              <a:rPr lang="ru-RU" sz="11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воспитание любви к родному краю, своей стране, интерес к ее истории.</a:t>
            </a:r>
          </a:p>
          <a:p>
            <a:pPr marL="0" indent="0" algn="just" fontAlgn="base">
              <a:spcBef>
                <a:spcPts val="0"/>
              </a:spcBef>
              <a:buNone/>
            </a:pPr>
            <a:r>
              <a:rPr lang="ru-R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</a:t>
            </a:r>
            <a:r>
              <a:rPr lang="ru-RU" sz="11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Для детей с нарушением интеллекта (легкой и умеренной степенью умственной отсталости) воспитание и обучение направлено на формирование навыков самообслуживания по удовлетворению органических нужд, поведения и отношения в социуме, включение в социальное и бытовое окружение, вооружение разнообразными социокультурными навыками</a:t>
            </a:r>
            <a:r>
              <a:rPr lang="ru-RU" sz="11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ru-RU" sz="1100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90580" y="166177"/>
            <a:ext cx="5365629" cy="5501377"/>
          </a:xfrm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marL="0" indent="0" algn="just" fontAlgn="base">
              <a:lnSpc>
                <a:spcPct val="100000"/>
              </a:lnSpc>
              <a:buNone/>
            </a:pP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13. Образовательная область "Социум".</a:t>
            </a:r>
          </a:p>
          <a:p>
            <a:pPr marL="0" indent="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</a:t>
            </a:r>
            <a:r>
              <a:rPr lang="ru-R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Целью образовательной области "Социум" является позитивная социализация воспитанников раннего и дошкольного возраста, приобщение их к социокультурным нормам, традициям семьи, общества и государства.</a:t>
            </a:r>
          </a:p>
          <a:p>
            <a:pPr marL="0" indent="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Образовательная область "Социум" включает в себя приобретение социальных навыков и навыков самообучения; усвоение нравственных норм поведения в обществе, а также общечеловеческих ценностей; умение ребенка общаться со сверстниками и взрослыми; воспитание самостоятельности; формирование уважительного отношения к окружающим людям, чувства принадлежности к своей семье, эмоциональной отзывчивости, сопереживания; знание и уважение истории и культуры казахского народа, а также других народов, расширение представлений о родной земле; формирование интереса к различным видам труда и людям разных профессий.</a:t>
            </a:r>
          </a:p>
          <a:p>
            <a:pPr marL="0" indent="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Формирование у воспитанников раннего возраста социальных навыков и навыков самообучения в семье и дошкольных организациях направлены на охрану жизни и укрепление здоровья, развитие социально-бытовых и социально-коммуникативных умений и навыков: культурно-гигиенических умений и навыков, правил поведения, приобщение их к дисциплине и режиму дня, развитие когнитивных функций (умение видеть возникшие перед ним трудности; заметить изменения настроения, эмоционального состояния); воспитание этических норм, являющихся основой построения межличностных отношений, создание в семье и дошкольных организациях атмосферы доброты, внимания, заботы и взаимопомощи, комфортную социализацию личности, накопление опыта эмоционально-нравственных отношений, обеспечение преемственности традиций в воспитании в различных видах детской деятельности.</a:t>
            </a:r>
          </a:p>
          <a:p>
            <a:pPr marL="0" indent="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2527" y="5728548"/>
            <a:ext cx="5916283" cy="1015663"/>
          </a:xfrm>
          <a:prstGeom prst="rect">
            <a:avLst/>
          </a:prstGeom>
          <a:ln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 fontAlgn="base"/>
            <a:r>
              <a:rPr lang="ru-R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Организованная учебная деятельность образовательной области "Социум" включает:</a:t>
            </a:r>
          </a:p>
          <a:p>
            <a:pPr algn="just" fontAlgn="base"/>
            <a:r>
              <a:rPr lang="ru-RU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ru-R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ru-R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самопознание;</a:t>
            </a:r>
          </a:p>
          <a:p>
            <a:pPr algn="just" fontAlgn="base"/>
            <a:r>
              <a:rPr lang="ru-RU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ru-R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ru-R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ознакомление с окружающим миром.";</a:t>
            </a:r>
          </a:p>
          <a:p>
            <a:pPr algn="just" fontAlgn="base"/>
            <a:r>
              <a:rPr lang="ru-R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</a:t>
            </a:r>
            <a:r>
              <a:rPr lang="ru-RU" sz="12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ru-RU" sz="1200" b="1" u="sng" dirty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подпункт 3)</a:t>
            </a:r>
            <a:r>
              <a:rPr lang="ru-RU" sz="12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 пункта 13 исключить;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590580" y="5728548"/>
            <a:ext cx="5365629" cy="1015663"/>
          </a:xfrm>
          <a:prstGeom prst="rect">
            <a:avLst/>
          </a:prstGeom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 fontAlgn="base"/>
            <a:r>
              <a:rPr lang="ru-R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Организованная учебная деятельность образовательной области "Социум" включает:</a:t>
            </a:r>
          </a:p>
          <a:p>
            <a:pPr algn="just" fontAlgn="base"/>
            <a:r>
              <a:rPr lang="ru-R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ru-R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самопознание;</a:t>
            </a:r>
          </a:p>
          <a:p>
            <a:pPr algn="just" fontAlgn="base"/>
            <a:r>
              <a:rPr lang="ru-R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ru-R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ознакомление с окружающим миром;</a:t>
            </a:r>
          </a:p>
          <a:p>
            <a:pPr algn="just" fontAlgn="base"/>
            <a:r>
              <a:rPr lang="ru-RU" sz="1200" u="sng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ru-RU" sz="1200" u="sng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основы экологии.</a:t>
            </a: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6590580" y="-1"/>
            <a:ext cx="5183188" cy="22489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6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i="1" u="sng" spc="2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№</a:t>
            </a:r>
            <a:r>
              <a:rPr lang="ru-RU" sz="1800" i="1" u="sng" spc="-6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i="1" u="sng" spc="4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604</a:t>
            </a:r>
            <a:r>
              <a:rPr lang="ru-RU" sz="1800" i="1" u="sng" spc="-9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i="1" u="sng" spc="4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800" i="1" u="sng" spc="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800" i="1" u="sng" spc="-7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i="1" u="sng" spc="1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</a:t>
            </a:r>
            <a:r>
              <a:rPr lang="ru-RU" sz="1800" i="1" u="sng" spc="-2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октября</a:t>
            </a:r>
            <a:r>
              <a:rPr lang="ru-RU" sz="1800" i="1" u="sng" spc="-1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i="1" u="sng" spc="4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2018</a:t>
            </a:r>
            <a:r>
              <a:rPr lang="ru-RU" sz="1800" i="1" u="sng" spc="-17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i="1" u="sng" spc="-9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ru-RU" sz="1800" i="1" u="sng" spc="-3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800" i="1" u="sng" spc="2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ru-RU" sz="1800" i="1" u="sng" spc="1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</a:p>
        </p:txBody>
      </p:sp>
      <p:sp>
        <p:nvSpPr>
          <p:cNvPr id="10" name="Текст 4"/>
          <p:cNvSpPr txBox="1">
            <a:spLocks/>
          </p:cNvSpPr>
          <p:nvPr/>
        </p:nvSpPr>
        <p:spPr>
          <a:xfrm>
            <a:off x="169638" y="-1"/>
            <a:ext cx="5919172" cy="2211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i="1" u="sng" spc="2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№</a:t>
            </a:r>
            <a:r>
              <a:rPr lang="ru-RU" sz="1100" i="1" u="sng" spc="-6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100" i="1" u="sng" spc="4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r>
              <a:rPr lang="ru-RU" sz="1100" i="1" u="sng" spc="1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ru-RU" sz="1100" i="1" u="sng" spc="-9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100" i="1" u="sng" spc="4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100" i="1" u="sng" spc="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100" i="1" u="sng" spc="-7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100" i="1" u="sng" spc="1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ru-RU" sz="1100" i="1" u="sng" spc="-2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100" i="1" u="sng" spc="-2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</a:t>
            </a:r>
            <a:r>
              <a:rPr lang="ru-RU" sz="1100" i="1" u="sng" spc="4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ru-RU" sz="1100" i="1" u="sng" spc="1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я</a:t>
            </a:r>
            <a:r>
              <a:rPr lang="ru-RU" sz="1100" i="1" u="sng" spc="-1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100" i="1" u="sng" spc="4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</a:t>
            </a:r>
            <a:r>
              <a:rPr lang="ru-RU" sz="1100" i="1" u="sng" spc="1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ru-RU" sz="1100" i="1" u="sng" spc="-17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100" i="1" u="sng" spc="-9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ru-RU" sz="1100" i="1" u="sng" spc="-3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100" i="1" u="sng" spc="2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ru-RU" sz="1100" i="1" u="sng" spc="1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118" y="-85729"/>
            <a:ext cx="517593" cy="51759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5073" y="-20753"/>
            <a:ext cx="428320" cy="45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85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452880"/>
            <a:ext cx="12192000" cy="540512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67438" y="202572"/>
            <a:ext cx="10515600" cy="913142"/>
          </a:xfrm>
        </p:spPr>
        <p:txBody>
          <a:bodyPr>
            <a:normAutofit/>
          </a:bodyPr>
          <a:lstStyle/>
          <a:p>
            <a:r>
              <a:rPr lang="ru-RU" sz="2800" b="1" u="sng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Courier New" panose="02070309020205020404" pitchFamily="49" charset="0"/>
                <a:cs typeface="Courier New" panose="02070309020205020404" pitchFamily="49" charset="0"/>
                <a:hlinkClick r:id="rId4"/>
              </a:rPr>
              <a:t>пункт 15</a:t>
            </a:r>
            <a:r>
              <a:rPr lang="ru-RU" sz="2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Courier New" panose="02070309020205020404" pitchFamily="49" charset="0"/>
                <a:cs typeface="Courier New" panose="02070309020205020404" pitchFamily="49" charset="0"/>
              </a:rPr>
              <a:t> изложить в следующей редакции: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67438" y="1327480"/>
            <a:ext cx="5359220" cy="823912"/>
          </a:xfrm>
          <a:ln>
            <a:solidFill>
              <a:srgbClr val="00206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just"/>
            <a:r>
              <a:rPr lang="ru-R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Объем учебной недельной нагрузки для детей </a:t>
            </a:r>
            <a:r>
              <a:rPr lang="ru-RU" sz="16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с казахским языком </a:t>
            </a:r>
            <a:r>
              <a:rPr lang="ru-R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обучения следующий</a:t>
            </a:r>
            <a:r>
              <a:rPr lang="ru-R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ru-RU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267438" y="2505075"/>
            <a:ext cx="5359220" cy="3684588"/>
          </a:xfrm>
          <a:ln>
            <a:solidFill>
              <a:srgbClr val="00206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ru-RU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1) </a:t>
            </a:r>
            <a:r>
              <a:rPr lang="ru-R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группа раннего возраста (от 1-го года) - 7 часов с продолжительностью 7-10 минут;</a:t>
            </a:r>
          </a:p>
          <a:p>
            <a:pPr marL="0" indent="0" algn="just" fontAlgn="base">
              <a:buNone/>
            </a:pPr>
            <a:r>
              <a:rPr lang="ru-RU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2) </a:t>
            </a:r>
            <a:r>
              <a:rPr lang="ru-R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младшая группа (от 2-х лет) - 9 часов с продолжительностью 10-15 минут;</a:t>
            </a:r>
          </a:p>
          <a:p>
            <a:pPr marL="0" indent="0" algn="just" fontAlgn="base">
              <a:buNone/>
            </a:pPr>
            <a:r>
              <a:rPr lang="ru-RU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3) </a:t>
            </a:r>
            <a:r>
              <a:rPr lang="ru-R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средняя группа (от 3-х лет) - </a:t>
            </a:r>
            <a:r>
              <a:rPr lang="ru-RU" sz="1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11 часов </a:t>
            </a:r>
            <a:r>
              <a:rPr lang="ru-R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с продолжительностью 15-20 минут;</a:t>
            </a:r>
          </a:p>
          <a:p>
            <a:pPr marL="0" indent="0" algn="just" fontAlgn="base">
              <a:buNone/>
            </a:pPr>
            <a:r>
              <a:rPr lang="ru-RU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4) </a:t>
            </a:r>
            <a:r>
              <a:rPr lang="ru-R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старшая группа (от 4-х лет) – </a:t>
            </a:r>
            <a:r>
              <a:rPr lang="ru-RU" sz="1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12 часов </a:t>
            </a:r>
            <a:r>
              <a:rPr lang="ru-R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с продолжительностью 20-25 минут;</a:t>
            </a:r>
          </a:p>
          <a:p>
            <a:pPr marL="0" indent="0" algn="just" fontAlgn="base">
              <a:buNone/>
            </a:pPr>
            <a:r>
              <a:rPr lang="ru-RU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5) </a:t>
            </a:r>
            <a:r>
              <a:rPr lang="ru-RU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предшкольная</a:t>
            </a:r>
            <a:r>
              <a:rPr lang="ru-R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группа, </a:t>
            </a:r>
            <a:r>
              <a:rPr lang="ru-RU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предшкольный</a:t>
            </a:r>
            <a:r>
              <a:rPr lang="ru-R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класс (от 5-ти лет) – </a:t>
            </a:r>
            <a:r>
              <a:rPr lang="ru-RU" sz="1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17 часов </a:t>
            </a:r>
            <a:r>
              <a:rPr lang="ru-R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с продолжительностью 25-30 минут</a:t>
            </a:r>
            <a:r>
              <a:rPr lang="ru-R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ru-RU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>
              <a:buNone/>
            </a:pPr>
            <a:endParaRPr lang="ru-RU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6172199" y="1327480"/>
            <a:ext cx="5533845" cy="823912"/>
          </a:xfrm>
          <a:ln>
            <a:solidFill>
              <a:srgbClr val="00206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Объем </a:t>
            </a:r>
            <a:r>
              <a:rPr lang="ru-R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учебной недельной нагрузки для детей </a:t>
            </a:r>
            <a:r>
              <a:rPr lang="ru-RU" sz="16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с русским языком </a:t>
            </a:r>
            <a:r>
              <a:rPr lang="ru-R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обучения следующий</a:t>
            </a:r>
            <a:r>
              <a:rPr lang="ru-R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ru-RU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533846" cy="3684588"/>
          </a:xfrm>
          <a:ln>
            <a:solidFill>
              <a:srgbClr val="00206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ru-RU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1) </a:t>
            </a:r>
            <a:r>
              <a:rPr lang="ru-R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группа раннего возраста (от 1-го года) - 7 часов с продолжительностью 7-10 минут;</a:t>
            </a:r>
          </a:p>
          <a:p>
            <a:pPr marL="0" indent="0" algn="just" fontAlgn="base">
              <a:buNone/>
            </a:pPr>
            <a:r>
              <a:rPr lang="ru-RU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2) </a:t>
            </a:r>
            <a:r>
              <a:rPr lang="ru-R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младшая группа (от 2-х лет) - 9 часов с продолжительностью 10-15 минут;</a:t>
            </a:r>
          </a:p>
          <a:p>
            <a:pPr marL="0" indent="0" algn="just" fontAlgn="base">
              <a:buNone/>
            </a:pPr>
            <a:r>
              <a:rPr lang="ru-RU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3) </a:t>
            </a:r>
            <a:r>
              <a:rPr lang="ru-R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средняя группа (от 3-х лет) - </a:t>
            </a:r>
            <a:r>
              <a:rPr lang="ru-RU" sz="1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11,5 часов </a:t>
            </a:r>
            <a:r>
              <a:rPr lang="ru-R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с продолжительностью 15-20 минут;</a:t>
            </a:r>
          </a:p>
          <a:p>
            <a:pPr marL="0" indent="0" algn="just" fontAlgn="base">
              <a:buNone/>
            </a:pPr>
            <a:r>
              <a:rPr lang="ru-RU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4) </a:t>
            </a:r>
            <a:r>
              <a:rPr lang="ru-R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старшая группа (от 4-х лет) - </a:t>
            </a:r>
            <a:r>
              <a:rPr lang="ru-RU" sz="1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12,5 часов </a:t>
            </a:r>
            <a:r>
              <a:rPr lang="ru-R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с продолжительностью 20-25 минут;</a:t>
            </a:r>
          </a:p>
          <a:p>
            <a:pPr marL="0" indent="0" algn="just" fontAlgn="base">
              <a:buNone/>
            </a:pPr>
            <a:r>
              <a:rPr lang="ru-RU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5) </a:t>
            </a:r>
            <a:r>
              <a:rPr lang="ru-RU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предшкольная</a:t>
            </a:r>
            <a:r>
              <a:rPr lang="ru-R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группа, </a:t>
            </a:r>
            <a:r>
              <a:rPr lang="ru-RU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предшкольный</a:t>
            </a:r>
            <a:r>
              <a:rPr lang="ru-R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класс (дети от 5-ти лет) – </a:t>
            </a:r>
            <a:r>
              <a:rPr lang="ru-RU" sz="1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18 часов </a:t>
            </a:r>
            <a:r>
              <a:rPr lang="ru-R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с продолжительностью 25-30 минут</a:t>
            </a:r>
            <a:r>
              <a:rPr lang="ru-R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ru-RU" sz="160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45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49"/>
            <a:ext cx="12192000" cy="5405120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77793" y="933400"/>
            <a:ext cx="9936800" cy="577970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Courier New" panose="02070309020205020404" pitchFamily="49" charset="0"/>
                <a:cs typeface="Courier New" panose="02070309020205020404" pitchFamily="49" charset="0"/>
              </a:rPr>
              <a:t>Типовой учебный план дошкольного воспитания и </a:t>
            </a:r>
            <a:r>
              <a:rPr lang="ru-RU" sz="16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Courier New" panose="02070309020205020404" pitchFamily="49" charset="0"/>
                <a:cs typeface="Courier New" panose="02070309020205020404" pitchFamily="49" charset="0"/>
              </a:rPr>
              <a:t>обучения </a:t>
            </a:r>
            <a:r>
              <a:rPr lang="ru-RU" sz="1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Courier New" panose="02070309020205020404" pitchFamily="49" charset="0"/>
                <a:cs typeface="Courier New" panose="02070309020205020404" pitchFamily="49" charset="0"/>
              </a:rPr>
              <a:t>детей от 1 года до приема в 1 класс с </a:t>
            </a:r>
            <a:r>
              <a:rPr lang="ru-RU" sz="1600" b="1" u="sng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Courier New" panose="02070309020205020404" pitchFamily="49" charset="0"/>
                <a:cs typeface="Courier New" panose="02070309020205020404" pitchFamily="49" charset="0"/>
              </a:rPr>
              <a:t>казахским языком </a:t>
            </a:r>
            <a:r>
              <a:rPr lang="ru-RU" sz="1600" b="1" u="sng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Courier New" panose="02070309020205020404" pitchFamily="49" charset="0"/>
                <a:cs typeface="Courier New" panose="02070309020205020404" pitchFamily="49" charset="0"/>
              </a:rPr>
              <a:t>обучения </a:t>
            </a:r>
            <a:br>
              <a:rPr lang="ru-RU" sz="1600" b="1" u="sng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ru-RU" sz="1600" b="1" u="sng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50320"/>
              </p:ext>
            </p:extLst>
          </p:nvPr>
        </p:nvGraphicFramePr>
        <p:xfrm>
          <a:off x="202223" y="1385125"/>
          <a:ext cx="11790485" cy="5387223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3887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02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27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73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332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407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26535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45163"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№ п/п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Образовательная область/ Организованная учебная деятельность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 gridSpan="5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Возрастная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группа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26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Группа раннего возраста (от 1 года)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Младшая группа (от 2 лет)</a:t>
                      </a:r>
                      <a:endParaRPr lang="ru-RU" sz="1000" b="1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Средняя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группа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от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3 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лет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Старшая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группа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от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4 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лет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Группа (класс) </a:t>
                      </a:r>
                      <a:r>
                        <a:rPr lang="ru-RU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предшкольной</a:t>
                      </a:r>
                      <a:r>
                        <a:rPr lang="ru-RU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подготовки (от 5 лет)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4564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Здоровье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456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/>
                      </a:r>
                      <a:b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Физическая</a:t>
                      </a: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культура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13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Основы</a:t>
                      </a: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безопасного</a:t>
                      </a: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поведения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4564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Коммуникация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2,5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4564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/>
                      </a:r>
                      <a:b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Развитие речи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13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Художественная</a:t>
                      </a: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литература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94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Основы</a:t>
                      </a: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грамоты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94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 err="1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Русский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язык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94564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Познание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2,5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2,5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2,5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94564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/>
                      </a:r>
                      <a:b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Основы</a:t>
                      </a: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математики</a:t>
                      </a: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94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Сенсорика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94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Конструирование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94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Естествознание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94564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Творчество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3,5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94564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/>
                      </a:r>
                      <a:b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Рисование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94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Лепка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0,25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0,25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94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Аппликация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0,25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0,25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94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Музыка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1,5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94564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Социум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1,5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9456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/>
                      </a:r>
                      <a:b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Самопознание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80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Ознакомление</a:t>
                      </a: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с </a:t>
                      </a:r>
                      <a:r>
                        <a:rPr lang="en-US" sz="10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окружающим</a:t>
                      </a: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миром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333959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 err="1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Продолжительность</a:t>
                      </a:r>
                      <a:r>
                        <a:rPr lang="en-US" sz="1000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000" b="1" dirty="0" err="1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организованной</a:t>
                      </a:r>
                      <a:r>
                        <a:rPr lang="en-US" sz="1000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000" b="1" dirty="0" err="1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учебной</a:t>
                      </a:r>
                      <a:r>
                        <a:rPr lang="en-US" sz="1000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000" b="1" dirty="0" err="1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деятельности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7-10 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минут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10-15 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минут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15-20 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минут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20-25 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минут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25-30 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минут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80294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0" i="0" dirty="0" err="1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Объем</a:t>
                      </a:r>
                      <a:r>
                        <a:rPr lang="en-US" sz="1000" b="0" i="0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000" b="0" i="0" dirty="0" err="1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недельной</a:t>
                      </a:r>
                      <a:r>
                        <a:rPr lang="en-US" sz="1000" b="0" i="0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000" b="0" i="0" dirty="0" err="1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учебной</a:t>
                      </a:r>
                      <a:r>
                        <a:rPr lang="en-US" sz="1000" b="0" i="0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000" b="0" i="0" dirty="0" err="1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нагрузки</a:t>
                      </a:r>
                      <a:endParaRPr lang="ru-RU" sz="1000" b="0" i="0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0" i="0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ru-RU" sz="1000" b="0" i="0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0" i="0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ru-RU" sz="1000" b="0" i="0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0" i="0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ru-RU" sz="1000" b="0" i="0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0" i="0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  <a:endParaRPr lang="ru-RU" sz="1000" b="0" i="0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0" i="0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</a:t>
                      </a:r>
                      <a:endParaRPr lang="ru-RU" sz="1000" b="0" i="0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71397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0" i="0" dirty="0" err="1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Вариативный</a:t>
                      </a:r>
                      <a:r>
                        <a:rPr lang="en-US" sz="1000" b="0" i="0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000" b="0" i="0" dirty="0" err="1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компонент</a:t>
                      </a:r>
                      <a:r>
                        <a:rPr lang="en-US" sz="1000" b="0" i="0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endParaRPr lang="ru-RU" sz="1000" b="0" i="0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0" i="0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 b="0" i="0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0" i="0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 b="0" i="0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0" i="0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b="0" i="0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0" i="0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ru-RU" sz="1000" b="0" i="0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0" i="0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 b="0" i="0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94564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Итого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788543" y="0"/>
            <a:ext cx="91928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ТИПОВЫЕ УЧЕБНЫЕ ПЛАНЫ ДОШКОЛЬНОГО ВОСПИТАНИЯ И ОБУЧЕНИЯ</a:t>
            </a:r>
          </a:p>
          <a:p>
            <a:pPr algn="ctr">
              <a:defRPr/>
            </a:pPr>
            <a:r>
              <a:rPr lang="ru-RU" i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i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приказ МОН РК от 12 мая 2020 года № 195</a:t>
            </a:r>
            <a:r>
              <a:rPr lang="ru-RU" i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ru-RU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01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49"/>
            <a:ext cx="12192000" cy="540512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36331" y="316334"/>
            <a:ext cx="110061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Типовой учебный план дошкольного воспитания и обучения</a:t>
            </a:r>
            <a:r>
              <a:rPr lang="ru-RU" sz="20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ru-RU" sz="20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от 1 года до приема в 1 класс с </a:t>
            </a:r>
            <a:r>
              <a:rPr lang="ru-RU" sz="2000" b="1" u="sng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русским языком обучения</a:t>
            </a:r>
            <a:endParaRPr lang="ru-RU" sz="2000" b="1" u="sng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366607"/>
              </p:ext>
            </p:extLst>
          </p:nvPr>
        </p:nvGraphicFramePr>
        <p:xfrm>
          <a:off x="633786" y="1129747"/>
          <a:ext cx="11244621" cy="5606630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4391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99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69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51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49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8122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68728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31704"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№ п/п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Образовательная область/ Организованная учебная деятельность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 gridSpan="5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Возрастная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группа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08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Группа раннего возраста (от 1 года)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Младшая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группа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от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2 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лет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Средняя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группа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от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3 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лет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Старшая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группа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от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4 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лет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Группа (класс) </a:t>
                      </a:r>
                      <a:r>
                        <a:rPr lang="ru-RU" sz="1000" b="1" dirty="0" err="1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предщкольной</a:t>
                      </a:r>
                      <a:r>
                        <a:rPr lang="ru-RU" sz="1000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подготовки </a:t>
                      </a: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ru-RU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от 5 лет)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1704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Здоровье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170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/>
                      </a:r>
                      <a:b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Физическая культура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2,5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2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Основы безопасного поведения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1704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Коммуникация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2,5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31704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/>
                      </a:r>
                      <a:b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Развитие</a:t>
                      </a: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речи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00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Художественная литература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5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Основы грамоты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317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 err="1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Казахский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язык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31704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Познание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2,5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2,5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2,5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31704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/>
                      </a:r>
                      <a:b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Основы математики.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091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Сенсорика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317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Конструирование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317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Естествознание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31704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Творчество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3,5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31704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/>
                      </a:r>
                      <a:b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Рисование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317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Лепка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0,25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0,25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317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Аппликация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0,25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0,25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317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Музыка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31704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Социум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1,5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3170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/>
                      </a:r>
                      <a:b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Самопознание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68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Ознакомление с окружающим миром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82332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Продолжительность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организованной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учебной</a:t>
                      </a: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деятельности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7-10 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минут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10-15 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минут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15-20 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минут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20-25 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минут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25-30 </a:t>
                      </a: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минут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204209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ru-RU" sz="1000" b="1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 err="1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Объем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недельной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учебной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нагрузки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11,5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12,5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18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256691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 err="1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Вариативный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компонент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1,5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31704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Итого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</a:t>
                      </a:r>
                      <a:endParaRPr lang="ru-RU" sz="10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4515" marR="4515" marT="4515" marB="4515" anchor="ctr"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38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452880"/>
            <a:ext cx="12192000" cy="5405120"/>
          </a:xfrm>
          <a:prstGeom prst="rect">
            <a:avLst/>
          </a:prstGeom>
        </p:spPr>
      </p:pic>
      <p:sp>
        <p:nvSpPr>
          <p:cNvPr id="7" name="Текст 4"/>
          <p:cNvSpPr>
            <a:spLocks noGrp="1"/>
          </p:cNvSpPr>
          <p:nvPr>
            <p:ph type="body" idx="1"/>
          </p:nvPr>
        </p:nvSpPr>
        <p:spPr>
          <a:xfrm>
            <a:off x="307815" y="628761"/>
            <a:ext cx="5157787" cy="875477"/>
          </a:xfrm>
          <a:noFill/>
          <a:ln>
            <a:solidFill>
              <a:srgbClr val="00206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500" i="1" u="sng" spc="2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№</a:t>
            </a:r>
            <a:r>
              <a:rPr lang="ru-RU" sz="1500" i="1" u="sng" spc="-65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500" i="1" u="sng" spc="4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r>
              <a:rPr lang="ru-RU" sz="1500" i="1" u="sng" spc="1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ru-RU" sz="1500" i="1" u="sng" spc="-95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500" i="1" u="sng" spc="4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500" i="1" u="sng" spc="5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500" i="1" u="sng" spc="-75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500" i="1" u="sng" spc="1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ru-RU" sz="1500" i="1" u="sng" spc="-2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500" i="1" u="sng" spc="-25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</a:t>
            </a:r>
            <a:r>
              <a:rPr lang="ru-RU" sz="1500" i="1" u="sng" spc="4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ru-RU" sz="1500" i="1" u="sng" spc="1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я</a:t>
            </a:r>
            <a:r>
              <a:rPr lang="ru-RU" sz="1500" i="1" u="sng" spc="-1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500" i="1" u="sng" spc="4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</a:t>
            </a:r>
            <a:r>
              <a:rPr lang="ru-RU" sz="1500" i="1" u="sng" spc="1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ru-RU" sz="1500" i="1" u="sng" spc="-17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500" i="1" u="sng" spc="-9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ru-RU" sz="1500" i="1" u="sng" spc="-3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500" i="1" u="sng" spc="2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ru-RU" sz="1500" i="1" u="sng" spc="1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endParaRPr lang="en-US" sz="1500" i="1" u="sng" spc="1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1500" dirty="0">
                <a:ln w="127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Courier New" panose="02070309020205020404" pitchFamily="49" charset="0"/>
                <a:cs typeface="Courier New" panose="02070309020205020404" pitchFamily="49" charset="0"/>
              </a:rPr>
              <a:t>ВОЗРАСТНАЯ ПЕРИОДИЗАЦИЯ И ВОЗРАСТНЫЕ ГРУППЫ СЛЕДУЮЩИЕ</a:t>
            </a:r>
            <a:r>
              <a:rPr lang="ru-RU" sz="1500" dirty="0" smtClean="0">
                <a:ln w="127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ru-RU" sz="1500" dirty="0">
              <a:ln w="1270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Объект 5"/>
          <p:cNvSpPr>
            <a:spLocks noGrp="1"/>
          </p:cNvSpPr>
          <p:nvPr>
            <p:ph sz="half" idx="2"/>
          </p:nvPr>
        </p:nvSpPr>
        <p:spPr>
          <a:xfrm>
            <a:off x="307815" y="1593122"/>
            <a:ext cx="5157787" cy="3927784"/>
          </a:xfrm>
          <a:noFill/>
          <a:ln>
            <a:solidFill>
              <a:srgbClr val="00206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2700" indent="0" algn="just">
              <a:lnSpc>
                <a:spcPct val="120000"/>
              </a:lnSpc>
              <a:buNone/>
            </a:pPr>
            <a:r>
              <a:rPr lang="ru-RU" altLang="ru-RU" sz="1500" b="1" u="sng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1) ясельный </a:t>
            </a:r>
            <a:r>
              <a:rPr lang="ru-RU" altLang="ru-RU" sz="1500" b="1" u="sng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возраст – 0-3 лет:</a:t>
            </a:r>
            <a:endParaRPr lang="en-US" altLang="ru-RU" sz="1500" b="1" u="sng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lnSpc>
                <a:spcPct val="120000"/>
              </a:lnSpc>
              <a:spcBef>
                <a:spcPts val="225"/>
              </a:spcBef>
              <a:buClr>
                <a:srgbClr val="001F5F"/>
              </a:buClr>
              <a:buFont typeface="Arial" panose="020B0604020202020204" pitchFamily="34" charset="0"/>
              <a:buChar char="-"/>
            </a:pPr>
            <a:r>
              <a:rPr lang="ru-RU" altLang="ru-RU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младенческий возраст – от </a:t>
            </a:r>
            <a:r>
              <a:rPr lang="ru-RU" altLang="ru-RU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рождения;</a:t>
            </a:r>
          </a:p>
          <a:p>
            <a:pPr algn="just">
              <a:lnSpc>
                <a:spcPct val="120000"/>
              </a:lnSpc>
              <a:spcBef>
                <a:spcPts val="225"/>
              </a:spcBef>
              <a:buClr>
                <a:srgbClr val="001F5F"/>
              </a:buClr>
              <a:buFont typeface="Arial" panose="020B0604020202020204" pitchFamily="34" charset="0"/>
              <a:buChar char="-"/>
            </a:pPr>
            <a:r>
              <a:rPr lang="ru-RU" altLang="ru-RU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ранний </a:t>
            </a:r>
            <a:r>
              <a:rPr lang="ru-RU" altLang="ru-RU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возраст – от 1 года </a:t>
            </a:r>
            <a:r>
              <a:rPr lang="ru-RU" altLang="ru-RU" sz="1500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(группа раннего возраста</a:t>
            </a:r>
            <a:r>
              <a:rPr lang="ru-RU" altLang="ru-RU" sz="150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just">
              <a:lnSpc>
                <a:spcPct val="120000"/>
              </a:lnSpc>
              <a:spcBef>
                <a:spcPts val="225"/>
              </a:spcBef>
              <a:buClr>
                <a:srgbClr val="001F5F"/>
              </a:buClr>
              <a:buFont typeface="Arial" panose="020B0604020202020204" pitchFamily="34" charset="0"/>
              <a:buChar char="-"/>
            </a:pPr>
            <a:r>
              <a:rPr lang="ru-RU" altLang="ru-RU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младший </a:t>
            </a:r>
            <a:r>
              <a:rPr lang="ru-RU" altLang="ru-RU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возраст – от 2–х лет </a:t>
            </a:r>
            <a:r>
              <a:rPr lang="ru-RU" altLang="ru-RU" sz="1500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(младшая группа</a:t>
            </a:r>
            <a:r>
              <a:rPr lang="ru-RU" altLang="ru-RU" sz="150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altLang="ru-RU" sz="1500" b="1" u="sng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2) </a:t>
            </a:r>
            <a:r>
              <a:rPr lang="ru-RU" altLang="ru-RU" sz="1500" b="1" u="sng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дошкольный </a:t>
            </a:r>
            <a:r>
              <a:rPr lang="ru-RU" altLang="ru-RU" sz="1500" b="1" u="sng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возраст – 3-6 лет:</a:t>
            </a:r>
            <a:endParaRPr lang="en-US" altLang="ru-RU" sz="1500" b="1" u="sng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lnSpc>
                <a:spcPct val="120000"/>
              </a:lnSpc>
              <a:spcBef>
                <a:spcPts val="75"/>
              </a:spcBef>
              <a:buClr>
                <a:srgbClr val="001F5F"/>
              </a:buClr>
              <a:buFont typeface="Arial" panose="020B0604020202020204" pitchFamily="34" charset="0"/>
              <a:buChar char="-"/>
            </a:pPr>
            <a:r>
              <a:rPr lang="ru-RU" altLang="ru-RU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средний  дошкольный  возраст–  от  3–х  лет </a:t>
            </a:r>
            <a:r>
              <a:rPr lang="ru-RU" altLang="ru-RU" sz="1500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(средняя группа);</a:t>
            </a:r>
          </a:p>
          <a:p>
            <a:pPr algn="just">
              <a:lnSpc>
                <a:spcPct val="120000"/>
              </a:lnSpc>
              <a:spcBef>
                <a:spcPts val="63"/>
              </a:spcBef>
              <a:buClr>
                <a:srgbClr val="001F5F"/>
              </a:buClr>
              <a:buFont typeface="Arial" panose="020B0604020202020204" pitchFamily="34" charset="0"/>
              <a:buChar char="-"/>
            </a:pPr>
            <a:r>
              <a:rPr lang="ru-RU" altLang="ru-RU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старший  дошкольный  возраст  –  от  4-х  лет </a:t>
            </a:r>
            <a:r>
              <a:rPr lang="ru-RU" altLang="ru-RU" sz="1500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(старшая группа</a:t>
            </a:r>
            <a:r>
              <a:rPr lang="ru-RU" altLang="ru-RU" sz="150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 algn="just">
              <a:lnSpc>
                <a:spcPct val="120000"/>
              </a:lnSpc>
              <a:spcBef>
                <a:spcPts val="63"/>
              </a:spcBef>
              <a:buClr>
                <a:srgbClr val="001F5F"/>
              </a:buClr>
              <a:buNone/>
            </a:pPr>
            <a:r>
              <a:rPr lang="ru-RU" altLang="ru-RU" sz="1500" b="1" u="sng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Предшкольный</a:t>
            </a:r>
            <a:r>
              <a:rPr lang="ru-RU" altLang="ru-RU" sz="1500" b="1" u="sng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возраст </a:t>
            </a:r>
            <a:r>
              <a:rPr lang="ru-RU" altLang="ru-RU" sz="1500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altLang="ru-RU" sz="1500" i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предшкольные</a:t>
            </a:r>
            <a:r>
              <a:rPr lang="ru-RU" altLang="ru-RU" sz="1500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группы, классы)</a:t>
            </a:r>
            <a:r>
              <a:rPr lang="ru-RU" altLang="ru-RU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 от 5-ти </a:t>
            </a:r>
            <a:r>
              <a:rPr lang="ru-RU" altLang="ru-RU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лет.</a:t>
            </a:r>
          </a:p>
          <a:p>
            <a:pPr>
              <a:lnSpc>
                <a:spcPct val="120000"/>
              </a:lnSpc>
            </a:pPr>
            <a:endParaRPr lang="ru-RU" sz="15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435" y="77569"/>
            <a:ext cx="1034248" cy="1034248"/>
          </a:xfrm>
          <a:prstGeom prst="rect">
            <a:avLst/>
          </a:prstGeom>
        </p:spPr>
      </p:pic>
      <p:sp>
        <p:nvSpPr>
          <p:cNvPr id="10" name="Текст 6"/>
          <p:cNvSpPr>
            <a:spLocks noGrp="1"/>
          </p:cNvSpPr>
          <p:nvPr>
            <p:ph type="body" sz="quarter" idx="3"/>
          </p:nvPr>
        </p:nvSpPr>
        <p:spPr>
          <a:xfrm>
            <a:off x="6288657" y="605907"/>
            <a:ext cx="5339943" cy="823912"/>
          </a:xfrm>
          <a:noFill/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ru-RU" sz="1500" i="1" u="sng" spc="2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№</a:t>
            </a:r>
            <a:r>
              <a:rPr lang="ru-RU" sz="1500" i="1" u="sng" spc="-65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500" i="1" u="sng" spc="4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604</a:t>
            </a:r>
            <a:r>
              <a:rPr lang="ru-RU" sz="1500" i="1" u="sng" spc="-9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500" i="1" u="sng" spc="4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500" i="1" u="sng" spc="5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500" i="1" u="sng" spc="-75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500" i="1" u="sng" spc="1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</a:t>
            </a:r>
            <a:r>
              <a:rPr lang="ru-RU" sz="1500" i="1" u="sng" spc="-2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октября</a:t>
            </a:r>
            <a:r>
              <a:rPr lang="ru-RU" sz="1500" i="1" u="sng" spc="-1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500" i="1" u="sng" spc="4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2018</a:t>
            </a:r>
            <a:r>
              <a:rPr lang="ru-RU" sz="1500" i="1" u="sng" spc="-17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500" i="1" u="sng" spc="-95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ru-RU" sz="1500" i="1" u="sng" spc="-3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500" i="1" u="sng" spc="25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ru-RU" sz="1500" i="1" u="sng" spc="1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endParaRPr lang="en-US" sz="1500" i="1" u="sng" spc="1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1500" dirty="0">
                <a:ln w="127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Courier New" panose="02070309020205020404" pitchFamily="49" charset="0"/>
                <a:cs typeface="Courier New" panose="02070309020205020404" pitchFamily="49" charset="0"/>
              </a:rPr>
              <a:t>ВОЗРАСТНАЯ ПЕРИОДИЗАЦИЯ И ВОЗРАСТНЫЕ ГРУППЫ СЛЕДУЮЩИЕ</a:t>
            </a:r>
            <a:r>
              <a:rPr lang="ru-RU" sz="1500" dirty="0" smtClean="0">
                <a:ln w="127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ru-RU" sz="1500" dirty="0">
              <a:ln w="1270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Объект 7"/>
          <p:cNvSpPr>
            <a:spLocks noGrp="1"/>
          </p:cNvSpPr>
          <p:nvPr>
            <p:ph sz="quarter" idx="4"/>
          </p:nvPr>
        </p:nvSpPr>
        <p:spPr>
          <a:xfrm>
            <a:off x="6288656" y="1593122"/>
            <a:ext cx="5339944" cy="3927784"/>
          </a:xfrm>
          <a:noFill/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ru-RU" sz="1500" u="sng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1) ясельный возраст – от рождения до 3 </a:t>
            </a:r>
            <a:r>
              <a:rPr lang="ru-RU" sz="1500" u="sng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лет:</a:t>
            </a:r>
          </a:p>
          <a:p>
            <a:pPr marL="0" indent="0" algn="just" fontAlgn="base">
              <a:buNone/>
            </a:pPr>
            <a:r>
              <a:rPr lang="ru-RU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младенческий возраст – от рождения до 1 года;</a:t>
            </a:r>
          </a:p>
          <a:p>
            <a:pPr algn="just" fontAlgn="base">
              <a:buFontTx/>
              <a:buChar char="-"/>
            </a:pPr>
            <a:r>
              <a:rPr lang="ru-RU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ранний </a:t>
            </a:r>
            <a:r>
              <a:rPr lang="ru-RU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возраст – от 1 года до 2 лет </a:t>
            </a:r>
            <a:r>
              <a:rPr lang="ru-RU" sz="1500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(группа раннего возраста</a:t>
            </a:r>
            <a:r>
              <a:rPr lang="ru-RU" sz="150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just" fontAlgn="base">
              <a:buFontTx/>
              <a:buChar char="-"/>
            </a:pPr>
            <a:r>
              <a:rPr lang="ru-RU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младший </a:t>
            </a:r>
            <a:r>
              <a:rPr lang="ru-RU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возраст – от 2 до 3 лет </a:t>
            </a:r>
            <a:r>
              <a:rPr lang="ru-RU" sz="1500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(младшая группа</a:t>
            </a:r>
            <a:r>
              <a:rPr lang="ru-RU" sz="150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algn="just" fontAlgn="base">
              <a:buNone/>
            </a:pPr>
            <a:r>
              <a:rPr lang="ru-RU" sz="1500" u="sng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ru-RU" sz="1500" u="sng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дошкольный возраст – от 3 до 6 лет:</a:t>
            </a:r>
          </a:p>
          <a:p>
            <a:pPr algn="just" fontAlgn="base">
              <a:buFontTx/>
              <a:buChar char="-"/>
            </a:pPr>
            <a:r>
              <a:rPr lang="ru-RU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средний </a:t>
            </a:r>
            <a:r>
              <a:rPr lang="ru-RU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дошкольный возраст– от3 до 4 лет </a:t>
            </a:r>
            <a:r>
              <a:rPr lang="ru-RU" sz="1500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(средняя группа</a:t>
            </a:r>
            <a:r>
              <a:rPr lang="ru-RU" sz="150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just" fontAlgn="base">
              <a:buFontTx/>
              <a:buChar char="-"/>
            </a:pPr>
            <a:r>
              <a:rPr lang="ru-RU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старший </a:t>
            </a:r>
            <a:r>
              <a:rPr lang="ru-RU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дошкольный возраст – от 4 до 5 лет </a:t>
            </a:r>
            <a:r>
              <a:rPr lang="ru-RU" sz="1500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(старшая группа в дошкольной организации), </a:t>
            </a:r>
            <a:r>
              <a:rPr lang="ru-RU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от 5 до 6 лет – </a:t>
            </a:r>
            <a:r>
              <a:rPr lang="ru-RU" sz="1500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(группа (в дошкольной организации), класс (в организации среднего образования) </a:t>
            </a:r>
            <a:r>
              <a:rPr lang="ru-RU" sz="1500" i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предшкольной</a:t>
            </a:r>
            <a:r>
              <a:rPr lang="ru-RU" sz="1500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подготовки</a:t>
            </a:r>
            <a:r>
              <a:rPr lang="ru-RU" sz="150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</a:p>
          <a:p>
            <a:pPr algn="just"/>
            <a:endParaRPr lang="ru-RU" sz="15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8665" y="30555"/>
            <a:ext cx="958059" cy="1012407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307814" y="5772734"/>
            <a:ext cx="5157787" cy="646331"/>
          </a:xfrm>
          <a:prstGeom prst="rect">
            <a:avLst/>
          </a:prstGeom>
          <a:ln>
            <a:solidFill>
              <a:srgbClr val="00206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63"/>
              </a:spcBef>
              <a:buClr>
                <a:srgbClr val="001F5F"/>
              </a:buClr>
            </a:pPr>
            <a:r>
              <a:rPr lang="ru-RU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С</a:t>
            </a:r>
            <a:r>
              <a:rPr lang="ru-RU" sz="1500" spc="-50" dirty="0">
                <a:latin typeface="Courier New" panose="02070309020205020404" pitchFamily="49" charset="0"/>
                <a:cs typeface="Courier New" panose="02070309020205020404" pitchFamily="49" charset="0"/>
              </a:rPr>
              <a:t>р</a:t>
            </a:r>
            <a:r>
              <a:rPr lang="ru-RU" sz="1500" spc="-45" dirty="0"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к</a:t>
            </a:r>
            <a:r>
              <a:rPr lang="ru-RU" sz="1500" spc="8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500" spc="-45" dirty="0"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500" spc="10" dirty="0">
                <a:latin typeface="Courier New" panose="02070309020205020404" pitchFamily="49" charset="0"/>
                <a:cs typeface="Courier New" panose="02070309020205020404" pitchFamily="49" charset="0"/>
              </a:rPr>
              <a:t>с</a:t>
            </a:r>
            <a:r>
              <a:rPr lang="ru-RU" sz="1500" spc="20" dirty="0"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ru-RU" sz="1500" spc="-45" dirty="0"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500" spc="10" dirty="0"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ru-RU" sz="1500" spc="-25" dirty="0">
                <a:latin typeface="Courier New" panose="02070309020205020404" pitchFamily="49" charset="0"/>
                <a:cs typeface="Courier New" panose="02070309020205020404" pitchFamily="49" charset="0"/>
              </a:rPr>
              <a:t>н</a:t>
            </a:r>
            <a:r>
              <a:rPr lang="ru-RU" sz="1500" spc="20" dirty="0"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ru-RU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я</a:t>
            </a:r>
            <a:r>
              <a:rPr lang="ru-RU" sz="1500" spc="-45" dirty="0">
                <a:latin typeface="Courier New" panose="02070309020205020404" pitchFamily="49" charset="0"/>
                <a:cs typeface="Courier New" panose="02070309020205020404" pitchFamily="49" charset="0"/>
              </a:rPr>
              <a:t> Т</a:t>
            </a:r>
            <a:r>
              <a:rPr lang="ru-RU" sz="1500" spc="20" dirty="0"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ru-RU" sz="1500" spc="-25" dirty="0">
                <a:latin typeface="Courier New" panose="02070309020205020404" pitchFamily="49" charset="0"/>
                <a:cs typeface="Courier New" panose="02070309020205020404" pitchFamily="49" charset="0"/>
              </a:rPr>
              <a:t>п</a:t>
            </a:r>
            <a:r>
              <a:rPr lang="ru-RU" sz="1500" spc="-45" dirty="0"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500" spc="20" dirty="0"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ru-RU" sz="1500" spc="-45" dirty="0"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й</a:t>
            </a:r>
            <a:r>
              <a:rPr lang="ru-RU" sz="1500" spc="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500" spc="-60" dirty="0">
                <a:latin typeface="Courier New" panose="02070309020205020404" pitchFamily="49" charset="0"/>
                <a:cs typeface="Courier New" panose="02070309020205020404" pitchFamily="49" charset="0"/>
              </a:rPr>
              <a:t>у</a:t>
            </a:r>
            <a:r>
              <a:rPr lang="ru-RU" sz="1500" spc="25" dirty="0">
                <a:latin typeface="Courier New" panose="02070309020205020404" pitchFamily="49" charset="0"/>
                <a:cs typeface="Courier New" panose="02070309020205020404" pitchFamily="49" charset="0"/>
              </a:rPr>
              <a:t>ч</a:t>
            </a:r>
            <a:r>
              <a:rPr lang="ru-RU" sz="1500" spc="10" dirty="0"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ru-RU" sz="1500" spc="-60" dirty="0"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ru-RU" sz="1500" spc="-25" dirty="0">
                <a:latin typeface="Courier New" panose="02070309020205020404" pitchFamily="49" charset="0"/>
                <a:cs typeface="Courier New" panose="02070309020205020404" pitchFamily="49" charset="0"/>
              </a:rPr>
              <a:t>н</a:t>
            </a:r>
            <a:r>
              <a:rPr lang="ru-RU" sz="1500" spc="-45" dirty="0"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й</a:t>
            </a:r>
            <a:r>
              <a:rPr lang="ru-RU" sz="1500" spc="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500" spc="-25" dirty="0">
                <a:latin typeface="Courier New" panose="02070309020205020404" pitchFamily="49" charset="0"/>
                <a:cs typeface="Courier New" panose="02070309020205020404" pitchFamily="49" charset="0"/>
              </a:rPr>
              <a:t>п</a:t>
            </a:r>
            <a:r>
              <a:rPr lang="ru-RU" sz="1500" spc="-45" dirty="0">
                <a:latin typeface="Courier New" panose="02070309020205020404" pitchFamily="49" charset="0"/>
                <a:cs typeface="Courier New" panose="02070309020205020404" pitchFamily="49" charset="0"/>
              </a:rPr>
              <a:t>ро</a:t>
            </a:r>
            <a:r>
              <a:rPr lang="ru-RU" sz="1500" spc="-25" dirty="0"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ru-RU" sz="1500" spc="-45" dirty="0">
                <a:latin typeface="Courier New" panose="02070309020205020404" pitchFamily="49" charset="0"/>
                <a:cs typeface="Courier New" panose="02070309020205020404" pitchFamily="49" charset="0"/>
              </a:rPr>
              <a:t>р</a:t>
            </a:r>
            <a:r>
              <a:rPr lang="ru-RU" sz="1500" spc="10" dirty="0"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ru-RU" sz="1500" spc="-55" dirty="0">
                <a:latin typeface="Courier New" panose="02070309020205020404" pitchFamily="49" charset="0"/>
                <a:cs typeface="Courier New" panose="02070309020205020404" pitchFamily="49" charset="0"/>
              </a:rPr>
              <a:t>мм</a:t>
            </a:r>
            <a:r>
              <a:rPr lang="ru-RU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ы </a:t>
            </a:r>
            <a:r>
              <a:rPr lang="ru-RU" sz="1500" spc="-25" dirty="0"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ru-RU" sz="1500" spc="-45" dirty="0"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500" spc="95" dirty="0">
                <a:latin typeface="Courier New" panose="02070309020205020404" pitchFamily="49" charset="0"/>
                <a:cs typeface="Courier New" panose="02070309020205020404" pitchFamily="49" charset="0"/>
              </a:rPr>
              <a:t>ш</a:t>
            </a:r>
            <a:r>
              <a:rPr lang="ru-RU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к</a:t>
            </a:r>
            <a:r>
              <a:rPr lang="ru-RU" sz="1500" spc="-120" dirty="0"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500" spc="-25" dirty="0">
                <a:latin typeface="Courier New" panose="02070309020205020404" pitchFamily="49" charset="0"/>
                <a:cs typeface="Courier New" panose="02070309020205020404" pitchFamily="49" charset="0"/>
              </a:rPr>
              <a:t>л</a:t>
            </a:r>
            <a:r>
              <a:rPr lang="ru-RU" sz="1500" spc="20" dirty="0">
                <a:latin typeface="Courier New" panose="02070309020205020404" pitchFamily="49" charset="0"/>
                <a:cs typeface="Courier New" panose="02070309020205020404" pitchFamily="49" charset="0"/>
              </a:rPr>
              <a:t>ь</a:t>
            </a:r>
            <a:r>
              <a:rPr lang="ru-RU" sz="1500" spc="-25" dirty="0">
                <a:latin typeface="Courier New" panose="02070309020205020404" pitchFamily="49" charset="0"/>
                <a:cs typeface="Courier New" panose="02070309020205020404" pitchFamily="49" charset="0"/>
              </a:rPr>
              <a:t>н</a:t>
            </a:r>
            <a:r>
              <a:rPr lang="ru-RU" sz="1500" spc="-45" dirty="0"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500" spc="-30" dirty="0"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ru-RU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500" spc="4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500" spc="20" dirty="0"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ru-RU" sz="1500" spc="-45" dirty="0"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500" spc="10" dirty="0">
                <a:latin typeface="Courier New" panose="02070309020205020404" pitchFamily="49" charset="0"/>
                <a:cs typeface="Courier New" panose="02070309020205020404" pitchFamily="49" charset="0"/>
              </a:rPr>
              <a:t>с</a:t>
            </a:r>
            <a:r>
              <a:rPr lang="ru-RU" sz="1500" spc="-25" dirty="0">
                <a:latin typeface="Courier New" panose="02070309020205020404" pitchFamily="49" charset="0"/>
                <a:cs typeface="Courier New" panose="02070309020205020404" pitchFamily="49" charset="0"/>
              </a:rPr>
              <a:t>п</a:t>
            </a:r>
            <a:r>
              <a:rPr lang="ru-RU" sz="1500" spc="20" dirty="0"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ru-RU" sz="1500" spc="-125" dirty="0"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500" spc="10" dirty="0"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ru-RU" sz="1500" spc="-25" dirty="0">
                <a:latin typeface="Courier New" panose="02070309020205020404" pitchFamily="49" charset="0"/>
                <a:cs typeface="Courier New" panose="02070309020205020404" pitchFamily="49" charset="0"/>
              </a:rPr>
              <a:t>н</a:t>
            </a:r>
            <a:r>
              <a:rPr lang="ru-RU" sz="1500" spc="20" dirty="0"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ru-RU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я</a:t>
            </a:r>
            <a:r>
              <a:rPr lang="ru-RU" sz="1500" spc="3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ru-RU" sz="1500" spc="-45" dirty="0">
                <a:latin typeface="Courier New" panose="02070309020205020404" pitchFamily="49" charset="0"/>
                <a:cs typeface="Courier New" panose="02070309020205020404" pitchFamily="49" charset="0"/>
              </a:rPr>
              <a:t> о</a:t>
            </a:r>
            <a:r>
              <a:rPr lang="ru-RU" sz="1500" spc="-60" dirty="0">
                <a:latin typeface="Courier New" panose="02070309020205020404" pitchFamily="49" charset="0"/>
                <a:cs typeface="Courier New" panose="02070309020205020404" pitchFamily="49" charset="0"/>
              </a:rPr>
              <a:t>б</a:t>
            </a:r>
            <a:r>
              <a:rPr lang="ru-RU" sz="1500" spc="-65" dirty="0">
                <a:latin typeface="Courier New" panose="02070309020205020404" pitchFamily="49" charset="0"/>
                <a:cs typeface="Courier New" panose="02070309020205020404" pitchFamily="49" charset="0"/>
              </a:rPr>
              <a:t>у</a:t>
            </a:r>
            <a:r>
              <a:rPr lang="ru-RU" sz="1500" spc="25" dirty="0">
                <a:latin typeface="Courier New" panose="02070309020205020404" pitchFamily="49" charset="0"/>
                <a:cs typeface="Courier New" panose="02070309020205020404" pitchFamily="49" charset="0"/>
              </a:rPr>
              <a:t>ч</a:t>
            </a:r>
            <a:r>
              <a:rPr lang="ru-RU" sz="1500" spc="10" dirty="0"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ru-RU" sz="1500" spc="-25" dirty="0">
                <a:latin typeface="Courier New" panose="02070309020205020404" pitchFamily="49" charset="0"/>
                <a:cs typeface="Courier New" panose="02070309020205020404" pitchFamily="49" charset="0"/>
              </a:rPr>
              <a:t>н</a:t>
            </a:r>
            <a:r>
              <a:rPr lang="ru-RU" sz="1500" spc="20" dirty="0"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ru-RU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я</a:t>
            </a:r>
            <a:r>
              <a:rPr lang="ru-RU" sz="1500" spc="8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ru-RU" sz="1500" spc="-55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5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ru-RU" sz="1500" b="1" u="sng" spc="1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500" b="1" u="sng" spc="-2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л</a:t>
            </a:r>
            <a:r>
              <a:rPr lang="ru-RU" sz="1500" b="1" u="sng" spc="1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е</a:t>
            </a:r>
            <a:r>
              <a:rPr lang="ru-RU" sz="15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т.</a:t>
            </a:r>
            <a:endParaRPr lang="ru-RU" altLang="ru-RU" sz="1400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288657" y="5772734"/>
            <a:ext cx="5339944" cy="784830"/>
          </a:xfrm>
          <a:prstGeom prst="rect">
            <a:avLst/>
          </a:prstGeom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 fontAlgn="base"/>
            <a:r>
              <a:rPr lang="ru-RU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Срок освоения типовой учебной программы обновленного содержания воспитанниками </a:t>
            </a:r>
            <a:r>
              <a:rPr lang="ru-RU" sz="15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от 1 года до 6 лет – 5 лет.</a:t>
            </a:r>
          </a:p>
        </p:txBody>
      </p:sp>
    </p:spTree>
    <p:extLst>
      <p:ext uri="{BB962C8B-B14F-4D97-AF65-F5344CB8AC3E}">
        <p14:creationId xmlns:p14="http://schemas.microsoft.com/office/powerpoint/2010/main" val="84096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21986" y="1319540"/>
            <a:ext cx="1045154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696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hlinkClick r:id="rId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«МЕКТЕПКЕ ДЕЙІНГІ БАЛАЛЫҚ ШАҚ» РЕСПУБЛИКАЛЫҚ ОРТАЛЫҒЫ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ҚАЗАҚСТАН РЕСПУБЛИКАСЫ БІЛІМ ЖӘНЕ ҒЫЛЫМ МИНИСТІРЛІГІНІҢ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РЕСПУБЛИКАЛЫҚ МЕМЛЕКЕТТІК МЕКЕМЕСІ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41590" y="3408237"/>
            <a:ext cx="64123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http://rc-dd.kz</a:t>
            </a:r>
          </a:p>
        </p:txBody>
      </p:sp>
    </p:spTree>
    <p:extLst>
      <p:ext uri="{BB962C8B-B14F-4D97-AF65-F5344CB8AC3E}">
        <p14:creationId xmlns:p14="http://schemas.microsoft.com/office/powerpoint/2010/main" val="2457683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452880"/>
            <a:ext cx="12192000" cy="5405120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832520" y="1039840"/>
            <a:ext cx="9601196" cy="1303867"/>
          </a:xfrm>
        </p:spPr>
        <p:txBody>
          <a:bodyPr/>
          <a:lstStyle/>
          <a:p>
            <a:r>
              <a:rPr lang="kk-KZ" b="1" dirty="0" smtClean="0">
                <a:ln w="12700">
                  <a:solidFill>
                    <a:srgbClr val="002060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НАЗАРЛАРЫҢЫЗҒА РАХМЕТ!</a:t>
            </a:r>
            <a:endParaRPr lang="ru-RU" b="1" dirty="0">
              <a:ln w="12700">
                <a:solidFill>
                  <a:srgbClr val="002060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8534" y="3291135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k-KZ" b="1" dirty="0" smtClean="0">
                <a:ln w="12700">
                  <a:solidFill>
                    <a:srgbClr val="002060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  <a:endParaRPr lang="ru-RU" b="1" dirty="0">
              <a:ln w="12700">
                <a:solidFill>
                  <a:srgbClr val="002060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14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452880"/>
            <a:ext cx="12192000" cy="540512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1454330" y="4838175"/>
            <a:ext cx="9605387" cy="73125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Типовой договор оказания образовательных </a:t>
            </a:r>
            <a:r>
              <a:rPr lang="ru-RU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услуг для </a:t>
            </a:r>
            <a:r>
              <a:rPr lang="ru-RU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дошкольных организаций </a:t>
            </a:r>
          </a:p>
          <a:p>
            <a:pPr algn="ctr">
              <a:defRPr/>
            </a:pPr>
            <a:r>
              <a:rPr lang="ru-RU" sz="1600" i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(приказ МОН РК от 15 апреля 2020 года № 143)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60490" y="5705634"/>
            <a:ext cx="9605387" cy="82267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Правила оказания государственных услуг в </a:t>
            </a:r>
            <a:r>
              <a:rPr lang="ru-RU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сфере дошкольного </a:t>
            </a:r>
            <a:r>
              <a:rPr lang="ru-RU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образования </a:t>
            </a:r>
            <a:endParaRPr lang="ru-RU" sz="16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ru-RU" sz="1600" i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sz="1600" i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приказ МОН РК от 19 июня 2020 года № 254)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74395" y="3160432"/>
            <a:ext cx="9605387" cy="574488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Типовая </a:t>
            </a:r>
            <a:r>
              <a:rPr lang="ru-RU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учебная программа дошкольного воспитания и обучения</a:t>
            </a:r>
          </a:p>
          <a:p>
            <a:pPr algn="ctr">
              <a:defRPr/>
            </a:pPr>
            <a:r>
              <a:rPr lang="ru-RU" sz="1600" i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(приказ МОН РК от  </a:t>
            </a:r>
            <a:r>
              <a:rPr lang="ru-RU" sz="1600" i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29 декабря 2018 </a:t>
            </a:r>
            <a:r>
              <a:rPr lang="ru-RU" sz="1600" i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года № </a:t>
            </a:r>
            <a:r>
              <a:rPr lang="ru-RU" sz="1600" i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721)</a:t>
            </a:r>
            <a:endParaRPr lang="ru-RU" sz="1600" i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>
              <a:defRPr/>
            </a:pPr>
            <a:endParaRPr lang="ru-RU" sz="1600" i="1" u="sng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54330" y="3895522"/>
            <a:ext cx="9605387" cy="781752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Типовые правила деятельности дошкольных организаций</a:t>
            </a:r>
          </a:p>
          <a:p>
            <a:pPr algn="ctr">
              <a:defRPr/>
            </a:pPr>
            <a:r>
              <a:rPr lang="ru-RU" sz="1600" i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(приказ МОН РК от 18 мая 2020 года № 207)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74396" y="2295064"/>
            <a:ext cx="9605387" cy="704826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Типовые учебные планы дошкольного воспитания и обучения</a:t>
            </a:r>
          </a:p>
          <a:p>
            <a:pPr algn="ctr">
              <a:defRPr/>
            </a:pPr>
            <a:r>
              <a:rPr lang="ru-RU" sz="1600" i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(приказ МОН РК от 12 мая 2020 года № 195)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74395" y="1437915"/>
            <a:ext cx="9605387" cy="746265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Государственный </a:t>
            </a:r>
            <a:r>
              <a:rPr lang="ru-RU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общеобязательный стандарт дошкольного воспитания и обучения </a:t>
            </a:r>
            <a:r>
              <a:rPr lang="ru-RU" sz="1600" i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(приказ МОН РК от 5 мая 2020 года № 182)</a:t>
            </a:r>
          </a:p>
          <a:p>
            <a:pPr algn="ctr">
              <a:defRPr/>
            </a:pPr>
            <a:endParaRPr lang="ru-RU" sz="1600" i="1" u="sng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34572">
            <a:off x="1068655" y="1376861"/>
            <a:ext cx="601152" cy="73018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34572">
            <a:off x="1058374" y="2245142"/>
            <a:ext cx="601152" cy="73018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34572">
            <a:off x="1012641" y="3878091"/>
            <a:ext cx="601152" cy="73018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34572">
            <a:off x="1044028" y="3078269"/>
            <a:ext cx="601152" cy="73018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34572">
            <a:off x="1027536" y="4893004"/>
            <a:ext cx="601152" cy="73018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34572">
            <a:off x="1030122" y="5746456"/>
            <a:ext cx="601152" cy="73018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sp>
        <p:nvSpPr>
          <p:cNvPr id="19" name="Заголовок 1"/>
          <p:cNvSpPr>
            <a:spLocks noGrp="1"/>
          </p:cNvSpPr>
          <p:nvPr>
            <p:ph type="title"/>
          </p:nvPr>
        </p:nvSpPr>
        <p:spPr>
          <a:xfrm>
            <a:off x="580123" y="-39576"/>
            <a:ext cx="11353800" cy="1325563"/>
          </a:xfrm>
        </p:spPr>
        <p:txBody>
          <a:bodyPr>
            <a:noAutofit/>
          </a:bodyPr>
          <a:lstStyle/>
          <a:p>
            <a:pPr algn="ctr"/>
            <a:r>
              <a:rPr lang="kk-KZ" altLang="ru-RU" sz="28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НОРМАТИВНЫХ ПРАВОВЫХ АКТОВ СИСТЕМЫ ДОШКОЛЬНОГО ВОСПИТАНИЯ И ОБУЧЕНИЯ</a:t>
            </a:r>
            <a:endParaRPr lang="ru-RU" sz="28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45677" y="1156275"/>
            <a:ext cx="11700645" cy="52146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14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452880"/>
            <a:ext cx="12192000" cy="5405120"/>
          </a:xfrm>
          <a:prstGeom prst="rect">
            <a:avLst/>
          </a:prstGeom>
        </p:spPr>
      </p:pic>
      <p:sp>
        <p:nvSpPr>
          <p:cNvPr id="22" name="Скругленный прямоугольник 21"/>
          <p:cNvSpPr/>
          <p:nvPr/>
        </p:nvSpPr>
        <p:spPr>
          <a:xfrm>
            <a:off x="1319939" y="3516344"/>
            <a:ext cx="10033861" cy="898514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 hangingPunct="0"/>
            <a:endParaRPr lang="ru-RU" sz="16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hangingPunct="0"/>
            <a:r>
              <a:rPr lang="ru-RU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Типовые </a:t>
            </a:r>
            <a:r>
              <a:rPr lang="ru-RU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квалификационные характеристики должностей педагогических работников и     </a:t>
            </a:r>
          </a:p>
          <a:p>
            <a:pPr algn="just" hangingPunct="0"/>
            <a:r>
              <a:rPr lang="ru-RU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приравненных к ним лиц»</a:t>
            </a:r>
            <a:endParaRPr lang="ru-RU" sz="16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ru-RU" sz="1600" i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(приказ МОН РК от 30 апреля 2020 года № 169)</a:t>
            </a:r>
          </a:p>
          <a:p>
            <a:pPr algn="ctr">
              <a:defRPr/>
            </a:pPr>
            <a:endParaRPr lang="ru-RU" sz="1600" i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301550" y="4604361"/>
            <a:ext cx="10052249" cy="2088539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 i="1" u="sng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19939" y="2434727"/>
            <a:ext cx="10033861" cy="898514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hangingPunct="0"/>
            <a:r>
              <a:rPr lang="ru-RU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Правила присвоения (подтверждения) квалификационных категорий педагогам</a:t>
            </a:r>
            <a:endParaRPr lang="ru-RU" sz="16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ru-RU" sz="1600" i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(приказ МОН РК от 12 мая 2020 года № 192)</a:t>
            </a:r>
          </a:p>
          <a:p>
            <a:pPr algn="ctr">
              <a:defRPr/>
            </a:pPr>
            <a:endParaRPr lang="ru-RU" sz="1600" i="1" u="sng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19939" y="1418224"/>
            <a:ext cx="10033861" cy="898514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 hangingPunct="0"/>
            <a:endParaRPr lang="ru-RU" sz="16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hangingPunct="0"/>
            <a:r>
              <a:rPr lang="ru-RU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Перечень </a:t>
            </a:r>
            <a:r>
              <a:rPr lang="ru-RU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учебников, учебно-методических комплексов, пособий и другой дополнительной </a:t>
            </a:r>
            <a:r>
              <a:rPr lang="ru-RU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литературы</a:t>
            </a:r>
            <a:r>
              <a:rPr lang="ru-RU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в том числе на электронных носителях</a:t>
            </a:r>
            <a:endParaRPr lang="ru-RU" sz="16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ru-RU" sz="1600" i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(приказ МОН РК от 22 мая 2020 года № 216)</a:t>
            </a:r>
          </a:p>
          <a:p>
            <a:pPr algn="ctr">
              <a:defRPr/>
            </a:pPr>
            <a:endParaRPr lang="ru-RU" sz="1600" i="1" u="sng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34572">
            <a:off x="733556" y="1511882"/>
            <a:ext cx="601152" cy="73018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34572">
            <a:off x="733556" y="2530570"/>
            <a:ext cx="601152" cy="73018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34572">
            <a:off x="733554" y="4704882"/>
            <a:ext cx="601152" cy="73018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34572">
            <a:off x="733555" y="3571521"/>
            <a:ext cx="601152" cy="73018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sp>
        <p:nvSpPr>
          <p:cNvPr id="3" name="Прямоугольник 2"/>
          <p:cNvSpPr/>
          <p:nvPr/>
        </p:nvSpPr>
        <p:spPr>
          <a:xfrm>
            <a:off x="1319939" y="4644863"/>
            <a:ext cx="985791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Правила и условий проведения аттестации педагогических работников и приравненных к ним лиц, занимающих должности в организациях образования, реализующих общеобразовательные учебные программы дошкольного воспитания и обучения, начального, основного среднего и общего среднего образования, образовательные программы технического и профессионального, </a:t>
            </a:r>
            <a:r>
              <a:rPr lang="ru-RU" sz="16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послесреднего</a:t>
            </a:r>
            <a:r>
              <a:rPr lang="ru-RU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дополнительного образования и специальные учебные программы и иных гражданских служащих в области образования и науки</a:t>
            </a:r>
          </a:p>
          <a:p>
            <a:pPr algn="ctr">
              <a:defRPr/>
            </a:pPr>
            <a:r>
              <a:rPr lang="ru-RU" sz="1600" i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(приказ МОН РК от 14 мая 2020 года № 202) 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45677" y="1156275"/>
            <a:ext cx="11700645" cy="52146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580123" y="-39576"/>
            <a:ext cx="11353800" cy="1325563"/>
          </a:xfrm>
        </p:spPr>
        <p:txBody>
          <a:bodyPr>
            <a:noAutofit/>
          </a:bodyPr>
          <a:lstStyle/>
          <a:p>
            <a:pPr algn="ctr"/>
            <a:r>
              <a:rPr lang="kk-KZ" altLang="ru-RU" sz="28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НОРМАТИВНЫХ ПРАВОВЫХ АКТОВ СИСТЕМЫ ДОШКОЛЬНОГО ВОСПИТАНИЯ И ОБУЧЕНИЯ</a:t>
            </a:r>
            <a:endParaRPr lang="ru-RU" sz="28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11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452880"/>
            <a:ext cx="12192000" cy="540512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5334" y="445580"/>
            <a:ext cx="10515600" cy="53252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ОБЩЕОБЯЗАТЕЛЬНЫЙ СТАНДАРТ </a:t>
            </a:r>
            <a:br>
              <a:rPr lang="ru-RU" sz="28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ВОСПИТАНИЯ И ОБУЧЕНИЯ</a:t>
            </a:r>
            <a:r>
              <a:rPr lang="en-US" sz="28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3591" y="1568198"/>
            <a:ext cx="11613166" cy="3139321"/>
          </a:xfrm>
          <a:prstGeom prst="rect">
            <a:avLst/>
          </a:prstGeom>
          <a:ln>
            <a:solidFill>
              <a:srgbClr val="00206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ru-RU" spc="1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15</a:t>
            </a:r>
            <a:r>
              <a:rPr lang="ru-RU" spc="1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 индивидуальный учебный план – учебный план, составленный воспитателем и/или специалистами службы психолого-педагогического сопровождения на основе Типового учебного плана с учетом его индивидуальных возможностей и </a:t>
            </a:r>
            <a:r>
              <a:rPr lang="ru-RU" spc="1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потребностей;</a:t>
            </a:r>
            <a:endParaRPr lang="ru-R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pc="1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16</a:t>
            </a:r>
            <a:r>
              <a:rPr lang="ru-RU" spc="1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 индивидуальная учебная программа – учебная программа, составленная воспитателем и/или специалистами службы психолого-педагогического сопровождения на основе Типовой учебной программы с учетом его индивидуальных возможностей и </a:t>
            </a:r>
            <a:r>
              <a:rPr lang="ru-RU" spc="1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потребностей;</a:t>
            </a:r>
            <a:endParaRPr lang="ru-R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pc="1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17</a:t>
            </a:r>
            <a:r>
              <a:rPr lang="ru-RU" spc="1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 дети с особыми образовательными потребности – дети, которые испытывают постоянные или временные трудности в получении образования, обусловленные здоровьем, нуждающиеся в специальных, общеобразовательных учебных программах и образовательных программах дополнительного образования</a:t>
            </a:r>
            <a:r>
              <a:rPr lang="ru-RU" spc="1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endParaRPr lang="ru-RU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3591" y="1092404"/>
            <a:ext cx="9844752" cy="369332"/>
          </a:xfrm>
          <a:prstGeom prst="rect">
            <a:avLst/>
          </a:prstGeom>
          <a:ln>
            <a:solidFill>
              <a:srgbClr val="00206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ru-RU" spc="10" dirty="0">
                <a:solidFill>
                  <a:srgbClr val="073A5E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  <a:hlinkClick r:id="rId3"/>
              </a:rPr>
              <a:t>пункт 2</a:t>
            </a:r>
            <a:r>
              <a:rPr lang="ru-RU" spc="1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ru-RU" b="1" u="sng" spc="1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дополнить</a:t>
            </a:r>
            <a:r>
              <a:rPr lang="ru-RU" spc="1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подпунктами 15), 16) и 17) следующего содержания: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3554" y="5266937"/>
            <a:ext cx="11613204" cy="1477328"/>
          </a:xfrm>
          <a:prstGeom prst="rect">
            <a:avLst/>
          </a:prstGeom>
          <a:ln>
            <a:solidFill>
              <a:srgbClr val="00206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ru-RU" spc="1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3</a:t>
            </a:r>
            <a:r>
              <a:rPr lang="ru-RU" spc="1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. В дошкольных организациях и </a:t>
            </a:r>
            <a:r>
              <a:rPr lang="ru-RU" spc="1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предшкольных</a:t>
            </a:r>
            <a:r>
              <a:rPr lang="ru-RU" spc="1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классах предусматривается воспитание и обучение детей с особыми образовательными потребностями в количестве не более трех человек на каждую группу. При наличии в группе детей с особыми образовательными потребностями комплектование группы осуществляется в соотношении три воспитанника на одного ребенка с особыми образовательными потребностями</a:t>
            </a:r>
            <a:r>
              <a:rPr lang="ru-RU" spc="1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.</a:t>
            </a:r>
            <a:endParaRPr lang="ru-RU" dirty="0"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3553" y="4799942"/>
            <a:ext cx="5472011" cy="369332"/>
          </a:xfrm>
          <a:prstGeom prst="rect">
            <a:avLst/>
          </a:prstGeom>
          <a:ln>
            <a:solidFill>
              <a:srgbClr val="00206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ru-RU" spc="10" dirty="0">
                <a:solidFill>
                  <a:srgbClr val="073A5E"/>
                </a:solidFill>
                <a:latin typeface="Courier New" panose="02070309020205020404" pitchFamily="49" charset="0"/>
                <a:ea typeface="Times New Roman" panose="02020603050405020304" pitchFamily="18" charset="0"/>
                <a:hlinkClick r:id="rId4"/>
              </a:rPr>
              <a:t>пункт 3</a:t>
            </a:r>
            <a:r>
              <a:rPr lang="ru-RU" spc="1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r>
              <a:rPr lang="ru-RU" b="1" u="sng" spc="1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изложить</a:t>
            </a:r>
            <a:r>
              <a:rPr lang="ru-RU" spc="1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в следующей редакции: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08907" y="908594"/>
            <a:ext cx="11700645" cy="52146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95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452880"/>
            <a:ext cx="12192000" cy="5405120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839788" y="1988930"/>
            <a:ext cx="5157787" cy="823912"/>
          </a:xfrm>
        </p:spPr>
        <p:txBody>
          <a:bodyPr/>
          <a:lstStyle/>
          <a:p>
            <a:pPr algn="just"/>
            <a:r>
              <a:rPr lang="ru-RU" u="sng" dirty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пункт 5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 изложить в следующей редакции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839788" y="2962266"/>
            <a:ext cx="5157787" cy="3684588"/>
          </a:xfrm>
        </p:spPr>
        <p:txBody>
          <a:bodyPr>
            <a:normAutofit fontScale="40000" lnSpcReduction="20000"/>
          </a:bodyPr>
          <a:lstStyle/>
          <a:p>
            <a:pPr marL="0" indent="0" algn="just" fontAlgn="base">
              <a:buNone/>
            </a:pP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) достижение цели и задач, представленных в виде ожидаемых результатов обучения;</a:t>
            </a:r>
          </a:p>
          <a:p>
            <a:pPr marL="0" indent="0" algn="just" fontAlgn="base">
              <a:buNone/>
            </a:pPr>
            <a:r>
              <a:rPr lang="ru-RU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2) </a:t>
            </a:r>
            <a:r>
              <a:rPr lang="ru-RU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формирование двигательных, коммуникативных, познавательных, творческих, социальных знаний, умений и навыков, навыков самообучения, в том числе у детей раннего возраста;</a:t>
            </a:r>
          </a:p>
          <a:p>
            <a:pPr marL="0" indent="0" algn="just" fontAlgn="base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создание психолого-педагогических условий воспитания и обучения;</a:t>
            </a:r>
          </a:p>
          <a:p>
            <a:pPr marL="0" indent="0" algn="just" fontAlgn="base">
              <a:buNone/>
            </a:pPr>
            <a:r>
              <a:rPr lang="ru-RU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ru-RU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создание равных стартовых возможностей для обучения воспитанников дошкольного возраста в организациях начального образования;</a:t>
            </a:r>
          </a:p>
          <a:p>
            <a:pPr marL="0" indent="0" algn="just" fontAlgn="base">
              <a:buNone/>
            </a:pPr>
            <a:r>
              <a:rPr lang="ru-RU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ru-RU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обеспечение принципов преемственности и непрерывности с учетом обучающих, развивающих и воспитательных задач между дошкольным воспитанием и обучением и начальным </a:t>
            </a:r>
            <a:r>
              <a:rPr lang="ru-RU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образованием;</a:t>
            </a:r>
          </a:p>
          <a:p>
            <a:pPr marL="0" indent="0" algn="just" fontAlgn="base">
              <a:buNone/>
            </a:pP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) подготовку к учебной деятельности с учетом индивидуальных и возрастных особенностей воспитанников;</a:t>
            </a:r>
          </a:p>
          <a:p>
            <a:pPr marL="0" indent="0" algn="just" fontAlgn="base">
              <a:buNone/>
            </a:pPr>
            <a:r>
              <a:rPr lang="ru-RU" b="1" u="sng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ru-RU" b="1" u="sng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формирование социально-личностных качеств, направленных на развитие креативности, коммуникабельности, критического мышления и умений взаимодействовать в команде."</a:t>
            </a:r>
          </a:p>
          <a:p>
            <a:pPr marL="0" indent="0" algn="just">
              <a:buNone/>
            </a:pP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) формирование духовно-нравственных навыков, </a:t>
            </a:r>
            <a:r>
              <a:rPr lang="ru-RU" b="1" u="sng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основанных на национальных традициях и общечеловеческих ценностях, в рамках реализации программы "</a:t>
            </a:r>
            <a:r>
              <a:rPr lang="ru-RU" b="1" u="sng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Рухани</a:t>
            </a:r>
            <a:r>
              <a:rPr lang="ru-RU" b="1" u="sng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жаңғыру</a:t>
            </a:r>
            <a:r>
              <a:rPr lang="ru-RU" b="1" u="sng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".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6172200" y="2023973"/>
            <a:ext cx="5183188" cy="823912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5. Содержание типовой учебной программы направлено на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quarter" idx="4"/>
          </p:nvPr>
        </p:nvSpPr>
        <p:spPr>
          <a:xfrm>
            <a:off x="6172200" y="2962266"/>
            <a:ext cx="5183188" cy="3684588"/>
          </a:xfrm>
        </p:spPr>
        <p:txBody>
          <a:bodyPr>
            <a:normAutofit fontScale="40000" lnSpcReduction="20000"/>
          </a:bodyPr>
          <a:lstStyle/>
          <a:p>
            <a:pPr marL="0" indent="0" algn="just" fontAlgn="base">
              <a:buNone/>
            </a:pP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) достижение цели и задач, представленных в виде ожидаемых результатов обучения;</a:t>
            </a:r>
          </a:p>
          <a:p>
            <a:pPr marL="0" indent="0" algn="just" fontAlgn="base">
              <a:buNone/>
            </a:pPr>
            <a:r>
              <a:rPr lang="ru-RU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ru-RU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обеспечение принципов преемственности и непрерывности с учетом обучающих, развивающих и воспитательных задач между дошкольным воспитанием и обучением и начальным образованием;</a:t>
            </a:r>
          </a:p>
          <a:p>
            <a:pPr marL="0" indent="0" algn="just" fontAlgn="base">
              <a:buNone/>
            </a:pPr>
            <a:r>
              <a:rPr lang="ru-RU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3) </a:t>
            </a:r>
            <a:r>
              <a:rPr lang="ru-RU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создание равных стартовых возможностей для обучения воспитанников дошкольного возраста в организации начального образования;</a:t>
            </a:r>
          </a:p>
          <a:p>
            <a:pPr marL="0" indent="0" algn="just" fontAlgn="base">
              <a:buNone/>
            </a:pPr>
            <a:r>
              <a:rPr lang="ru-RU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4) </a:t>
            </a:r>
            <a:r>
              <a:rPr lang="ru-RU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формирование двигательных, коммуникативных, познавательных, творческих, социальных знаний, умений и навыков, навыков самообучения, в том числе у детей раннего возраста;</a:t>
            </a:r>
          </a:p>
          <a:p>
            <a:pPr marL="0" indent="0" algn="just" fontAlgn="base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создание психолого-педагогических условий воспитания и обучения;</a:t>
            </a:r>
          </a:p>
          <a:p>
            <a:pPr marL="0" indent="0" algn="just" fontAlgn="base">
              <a:buNone/>
            </a:pP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) подготовку к учебной деятельности с учетом индивидуальных и возрастных особенностей воспитанников;</a:t>
            </a:r>
          </a:p>
          <a:p>
            <a:pPr marL="0" indent="0" algn="just" fontAlgn="base">
              <a:buNone/>
            </a:pPr>
            <a:r>
              <a:rPr lang="ru-RU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формирование духовно-нравственных и социально-культурных навыков, основанных на национальных традициях и общечеловеческих ценностях.</a:t>
            </a:r>
          </a:p>
          <a:p>
            <a:pPr algn="just"/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Текст 6"/>
          <p:cNvSpPr txBox="1">
            <a:spLocks/>
          </p:cNvSpPr>
          <p:nvPr/>
        </p:nvSpPr>
        <p:spPr>
          <a:xfrm>
            <a:off x="6172200" y="1323967"/>
            <a:ext cx="5183188" cy="45057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i="1" u="sng" spc="2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№</a:t>
            </a:r>
            <a:r>
              <a:rPr lang="ru-RU" sz="2000" i="1" u="sng" spc="-6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i="1" u="sng" spc="4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604</a:t>
            </a:r>
            <a:r>
              <a:rPr lang="ru-RU" sz="2000" i="1" u="sng" spc="-9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i="1" u="sng" spc="4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2000" i="1" u="sng" spc="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2000" i="1" u="sng" spc="-7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i="1" u="sng" spc="1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</a:t>
            </a:r>
            <a:r>
              <a:rPr lang="ru-RU" sz="2000" i="1" u="sng" spc="-2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октября</a:t>
            </a:r>
            <a:r>
              <a:rPr lang="ru-RU" sz="2000" i="1" u="sng" spc="-1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i="1" u="sng" spc="4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2018</a:t>
            </a:r>
            <a:r>
              <a:rPr lang="ru-RU" sz="2000" i="1" u="sng" spc="-17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i="1" u="sng" spc="-9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ru-RU" sz="2000" i="1" u="sng" spc="-3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2000" i="1" u="sng" spc="2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ru-RU" sz="2000" i="1" u="sng" spc="1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671" y="1058559"/>
            <a:ext cx="958059" cy="1012407"/>
          </a:xfrm>
          <a:prstGeom prst="rect">
            <a:avLst/>
          </a:prstGeom>
        </p:spPr>
      </p:pic>
      <p:sp>
        <p:nvSpPr>
          <p:cNvPr id="15" name="Текст 4"/>
          <p:cNvSpPr txBox="1">
            <a:spLocks/>
          </p:cNvSpPr>
          <p:nvPr/>
        </p:nvSpPr>
        <p:spPr>
          <a:xfrm>
            <a:off x="778055" y="1317623"/>
            <a:ext cx="5157787" cy="4569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700" i="1" u="sng" spc="2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№</a:t>
            </a:r>
            <a:r>
              <a:rPr lang="ru-RU" sz="1700" i="1" u="sng" spc="-6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700" i="1" u="sng" spc="4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r>
              <a:rPr lang="ru-RU" sz="1700" i="1" u="sng" spc="1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ru-RU" sz="1700" i="1" u="sng" spc="-9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700" i="1" u="sng" spc="4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700" i="1" u="sng" spc="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700" i="1" u="sng" spc="-7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700" i="1" u="sng" spc="1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ru-RU" sz="1700" i="1" u="sng" spc="-2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700" i="1" u="sng" spc="-2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</a:t>
            </a:r>
            <a:r>
              <a:rPr lang="ru-RU" sz="1700" i="1" u="sng" spc="4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ru-RU" sz="1700" i="1" u="sng" spc="1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я</a:t>
            </a:r>
            <a:r>
              <a:rPr lang="ru-RU" sz="1700" i="1" u="sng" spc="-1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700" i="1" u="sng" spc="4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</a:t>
            </a:r>
            <a:r>
              <a:rPr lang="ru-RU" sz="1700" i="1" u="sng" spc="1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ru-RU" sz="1700" i="1" u="sng" spc="-17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700" i="1" u="sng" spc="-9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ru-RU" sz="1700" i="1" u="sng" spc="-3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700" i="1" u="sng" spc="2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ru-RU" sz="1700" i="1" u="sng" spc="1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685" y="981727"/>
            <a:ext cx="1034248" cy="1034248"/>
          </a:xfrm>
          <a:prstGeom prst="rect">
            <a:avLst/>
          </a:prstGeom>
        </p:spPr>
      </p:pic>
      <p:sp>
        <p:nvSpPr>
          <p:cNvPr id="17" name="Заголовок 3"/>
          <p:cNvSpPr txBox="1">
            <a:spLocks/>
          </p:cNvSpPr>
          <p:nvPr/>
        </p:nvSpPr>
        <p:spPr>
          <a:xfrm>
            <a:off x="765334" y="750375"/>
            <a:ext cx="10515600" cy="457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ОБЩЕОБЯЗАТЕЛЬНЫЙ СТАНДАРТ </a:t>
            </a:r>
            <a:br>
              <a:rPr lang="ru-RU" sz="28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ВОСПИТАНИЯ И ОБУЧЕНИЯ</a:t>
            </a:r>
            <a:r>
              <a:rPr lang="en-US" sz="28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21877" y="992400"/>
            <a:ext cx="11700645" cy="52146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600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49"/>
            <a:ext cx="12192000" cy="540512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6328" y="181155"/>
            <a:ext cx="10515600" cy="38818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пункты </a:t>
            </a:r>
            <a:r>
              <a:rPr lang="ru-RU" sz="2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9</a:t>
            </a:r>
            <a:r>
              <a:rPr lang="ru-RU" sz="2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Courier New" panose="02070309020205020404" pitchFamily="49" charset="0"/>
                <a:cs typeface="Courier New" panose="02070309020205020404" pitchFamily="49" charset="0"/>
              </a:rPr>
              <a:t>, </a:t>
            </a:r>
            <a:r>
              <a:rPr lang="ru-RU" sz="2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Courier New" panose="02070309020205020404" pitchFamily="49" charset="0"/>
                <a:cs typeface="Courier New" panose="02070309020205020404" pitchFamily="49" charset="0"/>
                <a:hlinkClick r:id="rId4"/>
              </a:rPr>
              <a:t>10</a:t>
            </a:r>
            <a:r>
              <a:rPr lang="ru-RU" sz="2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Courier New" panose="02070309020205020404" pitchFamily="49" charset="0"/>
                <a:cs typeface="Courier New" panose="02070309020205020404" pitchFamily="49" charset="0"/>
              </a:rPr>
              <a:t>, </a:t>
            </a:r>
            <a:r>
              <a:rPr lang="ru-RU" sz="2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Courier New" panose="02070309020205020404" pitchFamily="49" charset="0"/>
                <a:cs typeface="Courier New" panose="02070309020205020404" pitchFamily="49" charset="0"/>
                <a:hlinkClick r:id="rId5"/>
              </a:rPr>
              <a:t>11</a:t>
            </a:r>
            <a:r>
              <a:rPr lang="ru-RU" sz="2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Courier New" panose="02070309020205020404" pitchFamily="49" charset="0"/>
                <a:cs typeface="Courier New" panose="02070309020205020404" pitchFamily="49" charset="0"/>
              </a:rPr>
              <a:t>, </a:t>
            </a:r>
            <a:r>
              <a:rPr lang="ru-RU" sz="2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Courier New" panose="02070309020205020404" pitchFamily="49" charset="0"/>
                <a:cs typeface="Courier New" panose="02070309020205020404" pitchFamily="49" charset="0"/>
                <a:hlinkClick r:id="rId6"/>
              </a:rPr>
              <a:t>12</a:t>
            </a:r>
            <a:r>
              <a:rPr lang="ru-RU" sz="2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Courier New" panose="02070309020205020404" pitchFamily="49" charset="0"/>
                <a:cs typeface="Courier New" panose="02070309020205020404" pitchFamily="49" charset="0"/>
              </a:rPr>
              <a:t> и </a:t>
            </a:r>
            <a:r>
              <a:rPr lang="ru-RU" sz="2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Courier New" panose="02070309020205020404" pitchFamily="49" charset="0"/>
                <a:cs typeface="Courier New" panose="02070309020205020404" pitchFamily="49" charset="0"/>
                <a:hlinkClick r:id="rId7"/>
              </a:rPr>
              <a:t>13</a:t>
            </a:r>
            <a:r>
              <a:rPr lang="ru-RU" sz="2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ru-RU" sz="2400" b="1" u="sng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Courier New" panose="02070309020205020404" pitchFamily="49" charset="0"/>
                <a:cs typeface="Courier New" panose="02070309020205020404" pitchFamily="49" charset="0"/>
              </a:rPr>
              <a:t>изложить</a:t>
            </a:r>
            <a:r>
              <a:rPr lang="ru-RU" sz="2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Courier New" panose="02070309020205020404" pitchFamily="49" charset="0"/>
                <a:cs typeface="Courier New" panose="02070309020205020404" pitchFamily="49" charset="0"/>
              </a:rPr>
              <a:t> в следующей редакции:</a:t>
            </a:r>
            <a:br>
              <a:rPr lang="ru-RU" sz="2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ru-RU" sz="2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00648" y="573658"/>
            <a:ext cx="6550324" cy="5070574"/>
          </a:xfrm>
          <a:ln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marL="0" indent="0" algn="just" fontAlgn="base">
              <a:lnSpc>
                <a:spcPct val="100000"/>
              </a:lnSpc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ru-RU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Образовательная область "Здоровье</a:t>
            </a:r>
            <a:r>
              <a:rPr lang="ru-RU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".</a:t>
            </a:r>
          </a:p>
          <a:p>
            <a:pPr marL="0" indent="0" algn="just" fontAlgn="base">
              <a:lnSpc>
                <a:spcPct val="100000"/>
              </a:lnSpc>
              <a:buNone/>
            </a:pPr>
            <a:r>
              <a:rPr lang="ru-R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Целью образовательной области "Здоровье" является воспитание здорового, физически развитого ребенка, формирование у воспитанников сознательного отношения к своему здоровью.</a:t>
            </a:r>
          </a:p>
          <a:p>
            <a:pPr marL="0" indent="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Образовательная </a:t>
            </a:r>
            <a:r>
              <a:rPr lang="ru-R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область "Здоровье" включает оказание содействия родителям в приобретении навыков по уходу и развитию детей с раннего возраста; формирование у воспитанников культурно-гигиенических навыков, двигательного опыта через освоение основных движений; развитие физических качеств и потребности в двигательной активности; проведение различных </a:t>
            </a:r>
            <a:r>
              <a:rPr lang="ru-RU" sz="12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национальных</a:t>
            </a:r>
            <a:r>
              <a:rPr lang="ru-R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подвижных игр, </a:t>
            </a:r>
            <a:r>
              <a:rPr lang="ru-RU" sz="12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игр соревновательного характера в командах; </a:t>
            </a:r>
            <a:r>
              <a:rPr lang="ru-R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выполнение спортивных упражнений; знакомство с элементами спортивных игр; </a:t>
            </a:r>
            <a:r>
              <a:rPr lang="ru-RU" sz="12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развитие творческих способностей и навыков взаимодействия в команде.</a:t>
            </a:r>
          </a:p>
          <a:p>
            <a:pPr marL="0" indent="0" algn="just" fontAlgn="base">
              <a:lnSpc>
                <a:spcPct val="100000"/>
              </a:lnSpc>
              <a:buNone/>
            </a:pPr>
            <a:r>
              <a:rPr lang="ru-R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Содержание </a:t>
            </a:r>
            <a:r>
              <a:rPr lang="ru-R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образовательной области "Здоровье" направлено на охрану и укрепление здоровья ребенка; формирование навыков безопасного поведения в быту, на улице, в условиях природы, чрезвычайных ситуациях; обогащение двигательного опыта воспитанников через совершенствование основных движений с использованием творческих, познавательных и речевых способностей.</a:t>
            </a:r>
          </a:p>
          <a:p>
            <a:pPr marL="0" indent="0" algn="just" fontAlgn="base">
              <a:lnSpc>
                <a:spcPct val="100000"/>
              </a:lnSpc>
              <a:buNone/>
            </a:pPr>
            <a:r>
              <a:rPr lang="ru-RU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ru-RU" sz="12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Для </a:t>
            </a:r>
            <a:r>
              <a:rPr lang="ru-RU" sz="12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детей с нарушением интеллекта (легкой и умеренной степенью умственной отсталости) воспитание и обучение предполагает формирование </a:t>
            </a:r>
            <a:r>
              <a:rPr lang="ru-RU" sz="12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общедвигательных</a:t>
            </a:r>
            <a:r>
              <a:rPr lang="ru-RU" sz="12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 умений, навыков ходьбы и бега, координации движений, простейших навыков использования гигиенического и физкультурного оборудования, вызывание эмоционального отклика и желания участвовать в играх, выполнение действия по инструкции.</a:t>
            </a:r>
          </a:p>
          <a:p>
            <a:pPr algn="just">
              <a:lnSpc>
                <a:spcPct val="100000"/>
              </a:lnSpc>
            </a:pPr>
            <a:endParaRPr lang="ru-RU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648" y="5736564"/>
            <a:ext cx="6550324" cy="1015663"/>
          </a:xfrm>
          <a:prstGeom prst="rect">
            <a:avLst/>
          </a:prstGeom>
          <a:ln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ru-RU" sz="1200" spc="1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     </a:t>
            </a:r>
            <a:r>
              <a:rPr lang="ru-RU" sz="1200" u="sng" spc="1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Организованная учебная деятельность образовательной области "Здоровье" </a:t>
            </a:r>
            <a:r>
              <a:rPr lang="ru-RU" sz="1200" u="sng" spc="1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включает:</a:t>
            </a:r>
            <a:endParaRPr lang="ru-RU" sz="1200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z="1200" b="1" spc="1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ru-RU" sz="1200" b="1" spc="1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 </a:t>
            </a:r>
            <a:r>
              <a:rPr lang="ru-RU" sz="1200" spc="1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физическую культуру </a:t>
            </a:r>
            <a:r>
              <a:rPr lang="ru-RU" sz="1200" i="1" spc="1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(адаптивная физическая культура для воспитанников с особыми образовательными </a:t>
            </a:r>
            <a:r>
              <a:rPr lang="ru-RU" sz="1200" i="1" spc="1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потребностями);</a:t>
            </a:r>
            <a:endParaRPr lang="ru-RU" sz="12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z="1200" b="1" spc="1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ru-RU" sz="1200" b="1" spc="1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 </a:t>
            </a:r>
            <a:r>
              <a:rPr lang="ru-RU" sz="1200" spc="1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основы безопасного поведения.</a:t>
            </a:r>
            <a:endParaRPr lang="ru-RU" sz="120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14073" y="569344"/>
            <a:ext cx="5069456" cy="4893647"/>
          </a:xfrm>
          <a:prstGeom prst="rect">
            <a:avLst/>
          </a:prstGeom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ru-RU" sz="1300" spc="10" dirty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9. Образовательная область "Здоровье".</a:t>
            </a:r>
            <a:endParaRPr lang="ru-RU" sz="13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z="1300" spc="1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     Целью образовательной области "Здоровье" является воспитание здорового, физически развитого ребенка, формирование у воспитанников сознательного отношения к своему здоровью.</a:t>
            </a:r>
            <a:endParaRPr lang="ru-RU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z="1300" spc="1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     Образовательная область "Здоровье" включает оказание содействия родителям в приобретении навыков по уходу и развитию детей с раннего возраста; формирование у воспитанников культурно-гигиенических навыков, двигательного опыта через освоение основных движений; развитие физических качеств и потребности в двигательной активности; проведение различных </a:t>
            </a:r>
            <a:r>
              <a:rPr lang="ru-RU" sz="1300" b="1" u="sng" spc="1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подвижных игр;</a:t>
            </a:r>
            <a:r>
              <a:rPr lang="ru-RU" sz="1300" spc="1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выполнение спортивных упражнений; знакомство с элементами спортивных игр.</a:t>
            </a:r>
            <a:endParaRPr lang="ru-RU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z="1300" spc="1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     Содержание образовательной области "Здоровье" направлено на охрану и укрепление здоровья ребенка; формирование навыков безопасного поведения в быту, на улице, в условиях природы, чрезвычайных ситуациях; обогащение двигательного опыта воспитанников через совершенствование основных движений с использованием творческих, познавательных и речевых способностей</a:t>
            </a:r>
            <a:r>
              <a:rPr lang="ru-RU" sz="1300" spc="1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r>
              <a:rPr lang="ru-RU" sz="1300" spc="1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    </a:t>
            </a:r>
            <a:endParaRPr lang="ru-RU" sz="130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18384" y="5618354"/>
            <a:ext cx="5072333" cy="1200329"/>
          </a:xfrm>
          <a:prstGeom prst="rect">
            <a:avLst/>
          </a:prstGeom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ru-RU" sz="1200" spc="1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Организованная учебная деятельность образовательной области "Здоровье" включает:</a:t>
            </a:r>
            <a:endParaRPr lang="ru-RU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z="1200" b="1" spc="1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ru-RU" sz="1200" b="1" spc="1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ru-RU" sz="1200" spc="1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физическую культуру (адаптивная физическая культура для воспитанников с особыми образовательными потребностями);</a:t>
            </a:r>
            <a:endParaRPr lang="ru-RU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z="1200" b="1" spc="1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ru-RU" sz="1200" b="1" spc="1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ru-RU" sz="1200" spc="1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основы безопасного поведения.</a:t>
            </a:r>
            <a:endParaRPr lang="ru-RU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Текст 6"/>
          <p:cNvSpPr txBox="1">
            <a:spLocks/>
          </p:cNvSpPr>
          <p:nvPr/>
        </p:nvSpPr>
        <p:spPr>
          <a:xfrm>
            <a:off x="6857207" y="413981"/>
            <a:ext cx="5183188" cy="22489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6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i="1" u="sng" spc="2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№</a:t>
            </a:r>
            <a:r>
              <a:rPr lang="ru-RU" sz="1800" i="1" u="sng" spc="-6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i="1" u="sng" spc="4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604</a:t>
            </a:r>
            <a:r>
              <a:rPr lang="ru-RU" sz="1800" i="1" u="sng" spc="-9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i="1" u="sng" spc="4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800" i="1" u="sng" spc="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800" i="1" u="sng" spc="-7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i="1" u="sng" spc="1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</a:t>
            </a:r>
            <a:r>
              <a:rPr lang="ru-RU" sz="1800" i="1" u="sng" spc="-2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октября</a:t>
            </a:r>
            <a:r>
              <a:rPr lang="ru-RU" sz="1800" i="1" u="sng" spc="-1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i="1" u="sng" spc="4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2018</a:t>
            </a:r>
            <a:r>
              <a:rPr lang="ru-RU" sz="1800" i="1" u="sng" spc="-17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i="1" u="sng" spc="-9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ru-RU" sz="1800" i="1" u="sng" spc="-3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800" i="1" u="sng" spc="2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ru-RU" sz="1800" i="1" u="sng" spc="1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</a:p>
        </p:txBody>
      </p:sp>
      <p:sp>
        <p:nvSpPr>
          <p:cNvPr id="13" name="Текст 4"/>
          <p:cNvSpPr txBox="1">
            <a:spLocks/>
          </p:cNvSpPr>
          <p:nvPr/>
        </p:nvSpPr>
        <p:spPr>
          <a:xfrm>
            <a:off x="286105" y="434906"/>
            <a:ext cx="6244087" cy="2039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i="1" u="sng" spc="2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№</a:t>
            </a:r>
            <a:r>
              <a:rPr lang="ru-RU" sz="1100" i="1" u="sng" spc="-6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100" i="1" u="sng" spc="4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r>
              <a:rPr lang="ru-RU" sz="1100" i="1" u="sng" spc="1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ru-RU" sz="1100" i="1" u="sng" spc="-9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100" i="1" u="sng" spc="4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100" i="1" u="sng" spc="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100" i="1" u="sng" spc="-7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100" i="1" u="sng" spc="1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ru-RU" sz="1100" i="1" u="sng" spc="-2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100" i="1" u="sng" spc="-2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</a:t>
            </a:r>
            <a:r>
              <a:rPr lang="ru-RU" sz="1100" i="1" u="sng" spc="4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ru-RU" sz="1100" i="1" u="sng" spc="1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я</a:t>
            </a:r>
            <a:r>
              <a:rPr lang="ru-RU" sz="1100" i="1" u="sng" spc="-1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100" i="1" u="sng" spc="4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</a:t>
            </a:r>
            <a:r>
              <a:rPr lang="ru-RU" sz="1100" i="1" u="sng" spc="1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ru-RU" sz="1100" i="1" u="sng" spc="-17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100" i="1" u="sng" spc="-9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ru-RU" sz="1100" i="1" u="sng" spc="-3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100" i="1" u="sng" spc="2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ru-RU" sz="1100" i="1" u="sng" spc="1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4157" y="282108"/>
            <a:ext cx="759136" cy="75913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5062" y="250972"/>
            <a:ext cx="541136" cy="571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07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452880"/>
            <a:ext cx="12192000" cy="540512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08472" y="410886"/>
            <a:ext cx="5907656" cy="4351338"/>
          </a:xfrm>
          <a:ln>
            <a:solidFill>
              <a:srgbClr val="00206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ru-RU" sz="12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10. Образовательная область "Коммуникация".</a:t>
            </a:r>
          </a:p>
          <a:p>
            <a:pPr marL="0" indent="0" algn="just" fontAlgn="base">
              <a:buNone/>
            </a:pPr>
            <a:r>
              <a:rPr lang="ru-R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Целью образовательной области "Коммуникация" является формирование устной речи, овладение навыками общения в различных жизненных ситуациях, формирование предпосылок чтения и письма.</a:t>
            </a:r>
          </a:p>
          <a:p>
            <a:pPr marL="0" indent="0" algn="just" fontAlgn="base">
              <a:buNone/>
            </a:pPr>
            <a:r>
              <a:rPr lang="ru-R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Образовательная область "Коммуникация" включает развитие устной и связной речи воспитанников в различных видах детской деятельности через знакомство с </a:t>
            </a:r>
            <a:r>
              <a:rPr lang="ru-RU" sz="12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культурой, обычаями и традициями народа Казахстана, </a:t>
            </a:r>
            <a:r>
              <a:rPr lang="ru-R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выразительное чтение и пересказывание, воспитание звуковой культуры речи, обогащение активного словаря, овладение нормами речи, </a:t>
            </a:r>
            <a:r>
              <a:rPr lang="ru-RU" sz="1200" b="1" u="sng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обучение</a:t>
            </a:r>
            <a:r>
              <a:rPr lang="ru-R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2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государственному и русскому языкам.</a:t>
            </a:r>
          </a:p>
          <a:p>
            <a:pPr marL="0" indent="0" algn="just" fontAlgn="base">
              <a:buNone/>
            </a:pPr>
            <a:r>
              <a:rPr lang="ru-R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Содержание образовательной области "Коммуникация" направлено на развитие коммуникативных умений и навыков, развитие устной речи в различных видах детской деятельности, обогащение словарного запаса, интереса к детской литературе.</a:t>
            </a:r>
          </a:p>
          <a:p>
            <a:pPr marL="0" indent="0" algn="just" fontAlgn="base">
              <a:buNone/>
            </a:pPr>
            <a:r>
              <a:rPr lang="ru-R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</a:t>
            </a:r>
            <a:r>
              <a:rPr lang="ru-RU" sz="12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Для детей с нарушением интеллекта (легкой и умеренной степенью умственной отсталости) воспитание и обучение включает формирование вербальных и невербальных навыков коммуникации, создание речевой среды, пробуждение речевой активности, интереса к окружающему миру, способности участвовать в различных формах коммуникативной деятельности.</a:t>
            </a:r>
          </a:p>
          <a:p>
            <a:pPr marL="0" indent="0" algn="just" fontAlgn="base">
              <a:buNone/>
            </a:pPr>
            <a:r>
              <a:rPr lang="ru-R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517256" y="410886"/>
            <a:ext cx="5456207" cy="4351338"/>
          </a:xfrm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ru-RU" sz="12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10. Образовательная область "Коммуникация".</a:t>
            </a:r>
          </a:p>
          <a:p>
            <a:pPr marL="0" indent="0" algn="just" fontAlgn="base">
              <a:buNone/>
            </a:pPr>
            <a:r>
              <a:rPr lang="ru-R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Целью образовательной области "Коммуникация" является формирование устной речи, овладение навыками общения в различных жизненных ситуациях, формирование предпосылок чтения и письма.</a:t>
            </a:r>
          </a:p>
          <a:p>
            <a:pPr marL="0" indent="0" algn="just" fontAlgn="base">
              <a:buNone/>
            </a:pPr>
            <a:r>
              <a:rPr lang="ru-R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Образовательная область "Коммуникация" включает развитие устной и связной речи воспитанников в различных видах детской деятельности через знакомство с </a:t>
            </a:r>
            <a:r>
              <a:rPr lang="ru-RU" sz="12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детской литературой,</a:t>
            </a:r>
            <a:r>
              <a:rPr lang="ru-R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выразительное чтение и пересказывание, воспитание звуковой культуры речи, обогащение активного словаря, овладение нормами речи, </a:t>
            </a:r>
            <a:r>
              <a:rPr lang="ru-RU" sz="1200" u="sng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развитие</a:t>
            </a:r>
            <a:r>
              <a:rPr lang="ru-R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государственного, русского и одного из иностранных языков.</a:t>
            </a:r>
          </a:p>
          <a:p>
            <a:pPr marL="0" indent="0" algn="just" fontAlgn="base">
              <a:buNone/>
            </a:pPr>
            <a:r>
              <a:rPr lang="ru-R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Содержание образовательной области "Коммуникация" направлено на развитие коммуникативных умений и навыков, развитие устной речи в различных видах детской деятельности, обогащение словарного запаса, интереса к детской литературе.</a:t>
            </a:r>
          </a:p>
          <a:p>
            <a:pPr marL="0" indent="0" algn="just" fontAlgn="base">
              <a:buNone/>
            </a:pPr>
            <a:r>
              <a:rPr lang="ru-R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8472" y="4782582"/>
            <a:ext cx="5907656" cy="2031325"/>
          </a:xfrm>
          <a:prstGeom prst="rect">
            <a:avLst/>
          </a:prstGeom>
          <a:ln>
            <a:solidFill>
              <a:srgbClr val="00206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 fontAlgn="base"/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Организованная учебная деятельность образовательной области "Коммуникация" включает:</a:t>
            </a:r>
          </a:p>
          <a:p>
            <a:pPr algn="just" fontAlgn="base"/>
            <a:r>
              <a:rPr lang="ru-R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развитие речи;</a:t>
            </a:r>
          </a:p>
          <a:p>
            <a:pPr algn="just" fontAlgn="base"/>
            <a:r>
              <a:rPr lang="ru-R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художественную литературу;</a:t>
            </a:r>
          </a:p>
          <a:p>
            <a:pPr algn="just" fontAlgn="base"/>
            <a:r>
              <a:rPr lang="ru-R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основы грамоты;</a:t>
            </a:r>
          </a:p>
          <a:p>
            <a:pPr algn="just" fontAlgn="base"/>
            <a:r>
              <a:rPr lang="ru-R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казахский язык (в группах с русским языком обучения), русский язык (в группах с казахским языком обучения);</a:t>
            </a:r>
          </a:p>
          <a:p>
            <a:pPr algn="just" fontAlgn="base"/>
            <a:r>
              <a:rPr lang="ru-RU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подпункты </a:t>
            </a:r>
            <a:r>
              <a:rPr lang="ru-RU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5)</a:t>
            </a:r>
            <a:r>
              <a:rPr lang="ru-RU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и </a:t>
            </a:r>
            <a:r>
              <a:rPr lang="ru-RU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/>
              </a:rPr>
              <a:t>6)</a:t>
            </a:r>
            <a:r>
              <a:rPr lang="ru-RU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пункта 10 исключить;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508631" y="4849037"/>
            <a:ext cx="5464832" cy="1938992"/>
          </a:xfrm>
          <a:prstGeom prst="rect">
            <a:avLst/>
          </a:prstGeom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 fontAlgn="base"/>
            <a:r>
              <a:rPr lang="ru-R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Организованная учебная деятельность образовательной области "Коммуникация" включает:</a:t>
            </a:r>
          </a:p>
          <a:p>
            <a:pPr algn="just" fontAlgn="base"/>
            <a:r>
              <a:rPr lang="ru-R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1) развитие речи;</a:t>
            </a:r>
          </a:p>
          <a:p>
            <a:pPr algn="just" fontAlgn="base"/>
            <a:r>
              <a:rPr lang="ru-R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2) художественную литературу;</a:t>
            </a:r>
          </a:p>
          <a:p>
            <a:pPr algn="just" fontAlgn="base"/>
            <a:r>
              <a:rPr lang="ru-R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3) основы грамоты;</a:t>
            </a:r>
          </a:p>
          <a:p>
            <a:pPr algn="just" fontAlgn="base"/>
            <a:r>
              <a:rPr lang="ru-R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4) казахский язык (в группах с русским языком обучения), русский язык (в группах с казахским языком обучения) и один из иностранных языков;</a:t>
            </a:r>
          </a:p>
          <a:p>
            <a:pPr algn="just" fontAlgn="base"/>
            <a:r>
              <a:rPr lang="ru-R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</a:t>
            </a:r>
            <a:r>
              <a:rPr lang="ru-RU" sz="1200" u="sng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5) драму;</a:t>
            </a:r>
          </a:p>
          <a:p>
            <a:pPr algn="just" fontAlgn="base"/>
            <a:r>
              <a:rPr lang="ru-RU" sz="1200" u="sng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 6) Букварь.</a:t>
            </a:r>
          </a:p>
        </p:txBody>
      </p:sp>
      <p:sp>
        <p:nvSpPr>
          <p:cNvPr id="10" name="Текст 6"/>
          <p:cNvSpPr txBox="1">
            <a:spLocks/>
          </p:cNvSpPr>
          <p:nvPr/>
        </p:nvSpPr>
        <p:spPr>
          <a:xfrm>
            <a:off x="6508631" y="137948"/>
            <a:ext cx="5428250" cy="22489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6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i="1" u="sng" spc="2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№</a:t>
            </a:r>
            <a:r>
              <a:rPr lang="ru-RU" sz="1800" i="1" u="sng" spc="-6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i="1" u="sng" spc="4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604</a:t>
            </a:r>
            <a:r>
              <a:rPr lang="ru-RU" sz="1800" i="1" u="sng" spc="-9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i="1" u="sng" spc="4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800" i="1" u="sng" spc="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800" i="1" u="sng" spc="-7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i="1" u="sng" spc="1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</a:t>
            </a:r>
            <a:r>
              <a:rPr lang="ru-RU" sz="1800" i="1" u="sng" spc="-2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октября</a:t>
            </a:r>
            <a:r>
              <a:rPr lang="ru-RU" sz="1800" i="1" u="sng" spc="-1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i="1" u="sng" spc="4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2018</a:t>
            </a:r>
            <a:r>
              <a:rPr lang="ru-RU" sz="1800" i="1" u="sng" spc="-17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i="1" u="sng" spc="-9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ru-RU" sz="1800" i="1" u="sng" spc="-3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800" i="1" u="sng" spc="2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ru-RU" sz="1800" i="1" u="sng" spc="1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</a:p>
        </p:txBody>
      </p:sp>
      <p:sp>
        <p:nvSpPr>
          <p:cNvPr id="11" name="Текст 4"/>
          <p:cNvSpPr txBox="1">
            <a:spLocks/>
          </p:cNvSpPr>
          <p:nvPr/>
        </p:nvSpPr>
        <p:spPr>
          <a:xfrm>
            <a:off x="182591" y="117255"/>
            <a:ext cx="5933537" cy="2455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i="1" u="sng" spc="2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№</a:t>
            </a:r>
            <a:r>
              <a:rPr lang="ru-RU" sz="1100" i="1" u="sng" spc="-6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100" i="1" u="sng" spc="4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r>
              <a:rPr lang="ru-RU" sz="1100" i="1" u="sng" spc="1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ru-RU" sz="1100" i="1" u="sng" spc="-9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100" i="1" u="sng" spc="4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100" i="1" u="sng" spc="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100" i="1" u="sng" spc="-7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100" i="1" u="sng" spc="1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ru-RU" sz="1100" i="1" u="sng" spc="-2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100" i="1" u="sng" spc="-2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</a:t>
            </a:r>
            <a:r>
              <a:rPr lang="ru-RU" sz="1100" i="1" u="sng" spc="4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ru-RU" sz="1100" i="1" u="sng" spc="1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я</a:t>
            </a:r>
            <a:r>
              <a:rPr lang="ru-RU" sz="1100" i="1" u="sng" spc="-1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100" i="1" u="sng" spc="4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</a:t>
            </a:r>
            <a:r>
              <a:rPr lang="ru-RU" sz="1100" i="1" u="sng" spc="1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ru-RU" sz="1100" i="1" u="sng" spc="-17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100" i="1" u="sng" spc="-9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ru-RU" sz="1100" i="1" u="sng" spc="-3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100" i="1" u="sng" spc="2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ru-RU" sz="1100" i="1" u="sng" spc="1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261" y="-31197"/>
            <a:ext cx="759136" cy="75913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548" y="-223462"/>
            <a:ext cx="541136" cy="571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49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452880"/>
            <a:ext cx="12192000" cy="540512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32913" y="272866"/>
            <a:ext cx="5864524" cy="4851220"/>
          </a:xfrm>
          <a:ln>
            <a:solidFill>
              <a:srgbClr val="00206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ru-RU" sz="1400" b="1" dirty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11. Образовательная область "Познание".</a:t>
            </a:r>
          </a:p>
          <a:p>
            <a:pPr marL="0" indent="0" algn="just" fontAlgn="base">
              <a:buNone/>
            </a:pPr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Целью образовательной области "Познание" является развитие личности дошкольника для овладения элементарными навыками познавательной деятельности, </a:t>
            </a:r>
            <a:r>
              <a:rPr lang="ru-RU" sz="14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умение работать в команде </a:t>
            </a:r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для взаимодействия с окружающим миром.</a:t>
            </a:r>
          </a:p>
          <a:p>
            <a:pPr marL="0" indent="0" algn="just" fontAlgn="base">
              <a:buNone/>
            </a:pPr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Образовательная область "Познание" включает формирование навыков количественного счета, представлений о геометрических фигурах и формах, ориентировку в пространстве и времени; конструирование из строительного, природного, бросового материалов и деталей конструктора; расширение знаний о предметах и явлениях живой и неживой природы; </a:t>
            </a:r>
            <a:r>
              <a:rPr lang="ru-RU" sz="14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развитие креативного мышления.</a:t>
            </a:r>
          </a:p>
          <a:p>
            <a:pPr marL="0" indent="0" algn="just" fontAlgn="base">
              <a:buNone/>
            </a:pPr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</a:t>
            </a:r>
            <a:r>
              <a:rPr lang="ru-RU" sz="14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Для детей с нарушением интеллекта (легкой и умеренной степенью умственной отсталости) воспитание и обучение направлено на формирование навыков полисенсорного восприятия и ориентировки в пространстве, дифференциацию поступающей сенсорной информации, накопление чувственного опыта, овладение предметными действиями и активизацию мыслительных процессов, формирование элементарных математических представлений.</a:t>
            </a:r>
          </a:p>
          <a:p>
            <a:pPr marL="0" indent="0" algn="just" fontAlgn="base">
              <a:buNone/>
            </a:pPr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01132" y="677862"/>
            <a:ext cx="4955876" cy="4351338"/>
          </a:xfrm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</a:t>
            </a:r>
            <a:r>
              <a:rPr lang="ru-RU" sz="1400" dirty="0" smtClean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ru-RU" sz="1400" dirty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Образовательная область "Познание".</a:t>
            </a:r>
          </a:p>
          <a:p>
            <a:pPr marL="0" indent="0" algn="just" fontAlgn="base">
              <a:buNone/>
            </a:pPr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r>
              <a:rPr lang="ru-R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Целью </a:t>
            </a:r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образовательной области "Познание" является развитие личности дошкольника для овладения элементарными навыками познавательной деятельности, необходимыми для взаимодействия с </a:t>
            </a:r>
            <a:r>
              <a:rPr lang="ru-RU" sz="14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окружающим миром.</a:t>
            </a:r>
          </a:p>
          <a:p>
            <a:pPr marL="0" indent="0" algn="just" fontAlgn="base">
              <a:buNone/>
            </a:pPr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ru-R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Образовательная </a:t>
            </a:r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область "Познание" включает формирование навыков количественного счета, представлений о геометрических фигурах и формах, ориентировку в пространстве и времени; конструирование из строительного, природного, бросового материалов и деталей конструктора; расширение знаний о предметах и явлениях живой и неживой природы.</a:t>
            </a:r>
          </a:p>
          <a:p>
            <a:pPr marL="0" indent="0" algn="just" fontAlgn="base">
              <a:buNone/>
            </a:pPr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2913" y="5207816"/>
            <a:ext cx="5864524" cy="1600438"/>
          </a:xfrm>
          <a:prstGeom prst="rect">
            <a:avLst/>
          </a:prstGeom>
          <a:ln>
            <a:solidFill>
              <a:srgbClr val="00206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 fontAlgn="base"/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Организованная учебная деятельность образовательной области "Познание" включает:</a:t>
            </a:r>
          </a:p>
          <a:p>
            <a:pPr algn="just" fontAlgn="base"/>
            <a:r>
              <a:rPr lang="ru-RU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сенсорику (в группах ясельного возраста - 1-3 года), основы математики (в группах дошкольного возраста – 3-6 лет);</a:t>
            </a:r>
          </a:p>
          <a:p>
            <a:pPr algn="just" fontAlgn="base"/>
            <a:r>
              <a:rPr lang="ru-RU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конструирование;</a:t>
            </a:r>
          </a:p>
          <a:p>
            <a:pPr algn="just" fontAlgn="base"/>
            <a:r>
              <a:rPr lang="ru-RU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естествознание.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01132" y="5156060"/>
            <a:ext cx="4955876" cy="1384995"/>
          </a:xfrm>
          <a:prstGeom prst="rect">
            <a:avLst/>
          </a:prstGeom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 fontAlgn="base"/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Организованная учебная деятельность образовательной области "Познание" включает:</a:t>
            </a:r>
          </a:p>
          <a:p>
            <a:pPr algn="just" fontAlgn="base"/>
            <a:r>
              <a:rPr lang="ru-RU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сенсорику (в группах ясельного возраста от 1 года до 3 лет), основы математики;</a:t>
            </a:r>
          </a:p>
          <a:p>
            <a:pPr algn="just" fontAlgn="base"/>
            <a:r>
              <a:rPr lang="ru-RU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конструирование;</a:t>
            </a:r>
          </a:p>
          <a:p>
            <a:pPr algn="just" fontAlgn="base"/>
            <a:r>
              <a:rPr lang="ru-RU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ru-RU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естествознание.</a:t>
            </a:r>
          </a:p>
        </p:txBody>
      </p:sp>
      <p:sp>
        <p:nvSpPr>
          <p:cNvPr id="13" name="Текст 6"/>
          <p:cNvSpPr txBox="1">
            <a:spLocks/>
          </p:cNvSpPr>
          <p:nvPr/>
        </p:nvSpPr>
        <p:spPr>
          <a:xfrm>
            <a:off x="6901131" y="137948"/>
            <a:ext cx="5035749" cy="22489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6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i="1" u="sng" spc="2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№</a:t>
            </a:r>
            <a:r>
              <a:rPr lang="ru-RU" sz="1800" i="1" u="sng" spc="-6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i="1" u="sng" spc="4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604</a:t>
            </a:r>
            <a:r>
              <a:rPr lang="ru-RU" sz="1800" i="1" u="sng" spc="-9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i="1" u="sng" spc="4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800" i="1" u="sng" spc="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800" i="1" u="sng" spc="-7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i="1" u="sng" spc="1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</a:t>
            </a:r>
            <a:r>
              <a:rPr lang="ru-RU" sz="1800" i="1" u="sng" spc="-2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октября</a:t>
            </a:r>
            <a:r>
              <a:rPr lang="ru-RU" sz="1800" i="1" u="sng" spc="-1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i="1" u="sng" spc="4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2018</a:t>
            </a:r>
            <a:r>
              <a:rPr lang="ru-RU" sz="1800" i="1" u="sng" spc="-17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i="1" u="sng" spc="-9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ru-RU" sz="1800" i="1" u="sng" spc="-3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800" i="1" u="sng" spc="2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ru-RU" sz="1800" i="1" u="sng" spc="1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</a:p>
        </p:txBody>
      </p:sp>
      <p:sp>
        <p:nvSpPr>
          <p:cNvPr id="14" name="Текст 4"/>
          <p:cNvSpPr txBox="1">
            <a:spLocks/>
          </p:cNvSpPr>
          <p:nvPr/>
        </p:nvSpPr>
        <p:spPr>
          <a:xfrm>
            <a:off x="182591" y="39621"/>
            <a:ext cx="5933537" cy="2455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i="1" u="sng" spc="2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№</a:t>
            </a:r>
            <a:r>
              <a:rPr lang="ru-RU" sz="1100" i="1" u="sng" spc="-6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100" i="1" u="sng" spc="4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r>
              <a:rPr lang="ru-RU" sz="1100" i="1" u="sng" spc="1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ru-RU" sz="1100" i="1" u="sng" spc="-9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100" i="1" u="sng" spc="4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100" i="1" u="sng" spc="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100" i="1" u="sng" spc="-7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100" i="1" u="sng" spc="1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ru-RU" sz="1100" i="1" u="sng" spc="-2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100" i="1" u="sng" spc="-2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</a:t>
            </a:r>
            <a:r>
              <a:rPr lang="ru-RU" sz="1100" i="1" u="sng" spc="4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ru-RU" sz="1100" i="1" u="sng" spc="1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я</a:t>
            </a:r>
            <a:r>
              <a:rPr lang="ru-RU" sz="1100" i="1" u="sng" spc="-1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100" i="1" u="sng" spc="4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</a:t>
            </a:r>
            <a:r>
              <a:rPr lang="ru-RU" sz="1100" i="1" u="sng" spc="1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ru-RU" sz="1100" i="1" u="sng" spc="-17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100" i="1" u="sng" spc="-9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ru-RU" sz="1100" i="1" u="sng" spc="-3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100" i="1" u="sng" spc="2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ru-RU" sz="1100" i="1" u="sng" spc="1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548" y="-223462"/>
            <a:ext cx="541136" cy="57183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261" y="-31197"/>
            <a:ext cx="759136" cy="759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41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452880"/>
            <a:ext cx="12192000" cy="540512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77815" y="350508"/>
            <a:ext cx="5172829" cy="4351338"/>
          </a:xfrm>
          <a:ln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2500" lnSpcReduction="10000"/>
          </a:bodyPr>
          <a:lstStyle/>
          <a:p>
            <a:pPr marL="0" indent="0" algn="just" fontAlgn="base">
              <a:buNone/>
            </a:pPr>
            <a:r>
              <a:rPr lang="ru-RU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12. Образовательная область "Творчество".</a:t>
            </a:r>
          </a:p>
          <a:p>
            <a:pPr marL="0" indent="0" algn="just" fontAlgn="base">
              <a:buNone/>
            </a:pPr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Целью образовательной области "Творчество" является формирование творческой личности, развитие творческих способностей, эмоционально-чувственной сферы, воображения, мышления, художественного вкуса, </a:t>
            </a:r>
            <a:r>
              <a:rPr lang="ru-RU" sz="14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воспитание патриотизма через приобщение к национальному изобразительному искусству.</a:t>
            </a:r>
          </a:p>
          <a:p>
            <a:pPr marL="0" indent="0" algn="just" fontAlgn="base">
              <a:buNone/>
            </a:pPr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Образовательная область "Творчество" включает рисование, лепку, аппликацию, формирование умений и навыков восприятия и понимания произведений искусства, </a:t>
            </a:r>
            <a:r>
              <a:rPr lang="ru-RU" sz="14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умение работать в команде,</a:t>
            </a:r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эстетического отношения к окружающему миру; представлений о видах искусства, реализацию самостоятельной творческой деятельности воспитанников.</a:t>
            </a:r>
          </a:p>
          <a:p>
            <a:pPr marL="0" indent="0" algn="just" fontAlgn="base">
              <a:buNone/>
            </a:pPr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</a:t>
            </a:r>
            <a:r>
              <a:rPr lang="ru-RU" sz="14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Для детей с нарушением интеллекта (легкой и умеренной степенью умственной отсталости) воспитание и обучение включает формирование образов реального мира в процессе творческой деятельности, уточнение, конкретизация и обобщение предметных представлений.</a:t>
            </a:r>
          </a:p>
          <a:p>
            <a:pPr marL="0" indent="0" algn="just" fontAlgn="base">
              <a:buNone/>
            </a:pPr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44717" y="350508"/>
            <a:ext cx="5181600" cy="4351338"/>
          </a:xfrm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ru-RU" sz="1400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12. Образовательная область "Творчество".</a:t>
            </a:r>
          </a:p>
          <a:p>
            <a:pPr marL="0" indent="0" algn="just" fontAlgn="base">
              <a:buNone/>
            </a:pPr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Целью образовательной области "Творчество" является формирование творческой личности, развитие творческих способностей, эмоционально-чувственной сферы, воображения, мышления, художественного вкуса.</a:t>
            </a:r>
          </a:p>
          <a:p>
            <a:pPr marL="0" indent="0" algn="just" fontAlgn="base">
              <a:buNone/>
            </a:pPr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Образовательная область "Творчество" включает рисование, лепку, аппликацию, формирование умений и навыков восприятия и понимания произведений искусства, эстетического отношения к окружающему миру; представлений о видах искусства, реализацию самостоятельной творческой деятельности воспитанников.</a:t>
            </a:r>
          </a:p>
          <a:p>
            <a:pPr marL="0" indent="0" algn="just" fontAlgn="base">
              <a:buNone/>
            </a:pPr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77815" y="5009889"/>
            <a:ext cx="5172829" cy="1384995"/>
          </a:xfrm>
          <a:prstGeom prst="rect">
            <a:avLst/>
          </a:prstGeom>
          <a:ln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 fontAlgn="base"/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Организованная учебная деятельность образовательной области "Творчество" включает:</a:t>
            </a:r>
          </a:p>
          <a:p>
            <a:pPr algn="just" fontAlgn="base"/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1) рисование;</a:t>
            </a:r>
          </a:p>
          <a:p>
            <a:pPr algn="just" fontAlgn="base"/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2) лепку;</a:t>
            </a:r>
          </a:p>
          <a:p>
            <a:pPr algn="just" fontAlgn="base"/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3) аппликацию;</a:t>
            </a:r>
          </a:p>
          <a:p>
            <a:pPr algn="just" fontAlgn="base"/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4) музыку</a:t>
            </a:r>
            <a:r>
              <a:rPr lang="ru-R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ru-R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44717" y="5009888"/>
            <a:ext cx="5181600" cy="1384995"/>
          </a:xfrm>
          <a:prstGeom prst="rect">
            <a:avLst/>
          </a:prstGeom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 fontAlgn="base"/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Организованная учебная деятельность образовательной области "Творчество" включает:</a:t>
            </a:r>
          </a:p>
          <a:p>
            <a:pPr algn="just" fontAlgn="base"/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1) рисование;</a:t>
            </a:r>
          </a:p>
          <a:p>
            <a:pPr algn="just" fontAlgn="base"/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2) лепку;</a:t>
            </a:r>
          </a:p>
          <a:p>
            <a:pPr algn="just" fontAlgn="base"/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3) аппликацию;</a:t>
            </a:r>
          </a:p>
          <a:p>
            <a:pPr algn="just" fontAlgn="base"/>
            <a:r>
              <a:rPr lang="ru-R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4) музыку.</a:t>
            </a: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6324370" y="0"/>
            <a:ext cx="5183188" cy="22489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6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i="1" u="sng" spc="2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№</a:t>
            </a:r>
            <a:r>
              <a:rPr lang="ru-RU" sz="1800" i="1" u="sng" spc="-6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i="1" u="sng" spc="4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604</a:t>
            </a:r>
            <a:r>
              <a:rPr lang="ru-RU" sz="1800" i="1" u="sng" spc="-9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i="1" u="sng" spc="4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800" i="1" u="sng" spc="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800" i="1" u="sng" spc="-7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i="1" u="sng" spc="1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</a:t>
            </a:r>
            <a:r>
              <a:rPr lang="ru-RU" sz="1800" i="1" u="sng" spc="-2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октября</a:t>
            </a:r>
            <a:r>
              <a:rPr lang="ru-RU" sz="1800" i="1" u="sng" spc="-1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i="1" u="sng" spc="4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2018</a:t>
            </a:r>
            <a:r>
              <a:rPr lang="ru-RU" sz="1800" i="1" u="sng" spc="-17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i="1" u="sng" spc="-9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ru-RU" sz="1800" i="1" u="sng" spc="-3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800" i="1" u="sng" spc="25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ru-RU" sz="1800" i="1" u="sng" spc="1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</a:p>
        </p:txBody>
      </p:sp>
      <p:sp>
        <p:nvSpPr>
          <p:cNvPr id="10" name="Текст 4"/>
          <p:cNvSpPr txBox="1">
            <a:spLocks/>
          </p:cNvSpPr>
          <p:nvPr/>
        </p:nvSpPr>
        <p:spPr>
          <a:xfrm>
            <a:off x="777816" y="42466"/>
            <a:ext cx="5192428" cy="2377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i="1" u="sng" spc="2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№</a:t>
            </a:r>
            <a:r>
              <a:rPr lang="ru-RU" sz="1100" i="1" u="sng" spc="-6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100" i="1" u="sng" spc="4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r>
              <a:rPr lang="ru-RU" sz="1100" i="1" u="sng" spc="1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ru-RU" sz="1100" i="1" u="sng" spc="-9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100" i="1" u="sng" spc="4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100" i="1" u="sng" spc="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</a:t>
            </a:r>
            <a:r>
              <a:rPr lang="ru-RU" sz="1100" i="1" u="sng" spc="-7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100" i="1" u="sng" spc="1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ru-RU" sz="1100" i="1" u="sng" spc="-2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100" i="1" u="sng" spc="-2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</a:t>
            </a:r>
            <a:r>
              <a:rPr lang="ru-RU" sz="1100" i="1" u="sng" spc="4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ru-RU" sz="1100" i="1" u="sng" spc="1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я</a:t>
            </a:r>
            <a:r>
              <a:rPr lang="ru-RU" sz="1100" i="1" u="sng" spc="-1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100" i="1" u="sng" spc="4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</a:t>
            </a:r>
            <a:r>
              <a:rPr lang="ru-RU" sz="1100" i="1" u="sng" spc="1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ru-RU" sz="1100" i="1" u="sng" spc="-17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100" i="1" u="sng" spc="-9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г</a:t>
            </a:r>
            <a:r>
              <a:rPr lang="ru-RU" sz="1100" i="1" u="sng" spc="-3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</a:t>
            </a:r>
            <a:r>
              <a:rPr lang="ru-RU" sz="1100" i="1" u="sng" spc="25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ru-RU" sz="1100" i="1" u="sng" spc="1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332" y="-17402"/>
            <a:ext cx="759136" cy="75913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7646" y="10528"/>
            <a:ext cx="541136" cy="571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93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</TotalTime>
  <Words>2122</Words>
  <Application>Microsoft Office PowerPoint</Application>
  <PresentationFormat>Широкоэкранный</PresentationFormat>
  <Paragraphs>552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Times New Roman</vt:lpstr>
      <vt:lpstr>Тема Office</vt:lpstr>
      <vt:lpstr>Подготовка специалистов с соответствии с изменениями нормативно-правового акта в дошкольном образовании</vt:lpstr>
      <vt:lpstr>СОВЕРШЕНСТВОВАНИЕ НОРМАТИВНЫХ ПРАВОВЫХ АКТОВ СИСТЕМЫ ДОШКОЛЬНОГО ВОСПИТАНИЯ И ОБУЧЕНИЯ</vt:lpstr>
      <vt:lpstr>СОВЕРШЕНСТВОВАНИЕ НОРМАТИВНЫХ ПРАВОВЫХ АКТОВ СИСТЕМЫ ДОШКОЛЬНОГО ВОСПИТАНИЯ И ОБУЧЕНИЯ</vt:lpstr>
      <vt:lpstr>ГОСУДАРСТВЕННЫЙ ОБЩЕОБЯЗАТЕЛЬНЫЙ СТАНДАРТ  ДОШКОЛЬНОГО ВОСПИТАНИЯ И ОБУЧЕНИЯ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пункты 9, 10, 11, 12 и 13 изложить в следующей редакции: </vt:lpstr>
      <vt:lpstr>Презентация PowerPoint</vt:lpstr>
      <vt:lpstr>Презентация PowerPoint</vt:lpstr>
      <vt:lpstr>Презентация PowerPoint</vt:lpstr>
      <vt:lpstr>Презентация PowerPoint</vt:lpstr>
      <vt:lpstr>пункт 15 изложить в следующей редакции:</vt:lpstr>
      <vt:lpstr>Типовой учебный план дошкольного воспитания и обучения детей от 1 года до приема в 1 класс с казахским языком обучения  </vt:lpstr>
      <vt:lpstr>Презентация PowerPoint</vt:lpstr>
      <vt:lpstr>Презентация PowerPoint</vt:lpstr>
      <vt:lpstr>Презентация PowerPoint</vt:lpstr>
      <vt:lpstr>НАЗАРЛАРЫҢЫЗҒА РАХМЕТ!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87</cp:revision>
  <cp:lastPrinted>2020-08-21T08:48:47Z</cp:lastPrinted>
  <dcterms:created xsi:type="dcterms:W3CDTF">2020-08-18T08:58:53Z</dcterms:created>
  <dcterms:modified xsi:type="dcterms:W3CDTF">2020-08-24T03:15:00Z</dcterms:modified>
</cp:coreProperties>
</file>